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65" r:id="rId2"/>
    <p:sldId id="281" r:id="rId3"/>
    <p:sldId id="257" r:id="rId4"/>
    <p:sldId id="258" r:id="rId5"/>
    <p:sldId id="259" r:id="rId6"/>
    <p:sldId id="260" r:id="rId7"/>
    <p:sldId id="262" r:id="rId8"/>
    <p:sldId id="293" r:id="rId9"/>
    <p:sldId id="302" r:id="rId10"/>
    <p:sldId id="298" r:id="rId11"/>
    <p:sldId id="317" r:id="rId12"/>
    <p:sldId id="311" r:id="rId13"/>
    <p:sldId id="313" r:id="rId14"/>
    <p:sldId id="314" r:id="rId15"/>
    <p:sldId id="323" r:id="rId16"/>
    <p:sldId id="283" r:id="rId17"/>
    <p:sldId id="341" r:id="rId18"/>
    <p:sldId id="342" r:id="rId19"/>
    <p:sldId id="321" r:id="rId20"/>
    <p:sldId id="353" r:id="rId21"/>
    <p:sldId id="354" r:id="rId22"/>
    <p:sldId id="355" r:id="rId23"/>
    <p:sldId id="356" r:id="rId24"/>
    <p:sldId id="357" r:id="rId25"/>
    <p:sldId id="358" r:id="rId26"/>
    <p:sldId id="359" r:id="rId27"/>
    <p:sldId id="360" r:id="rId28"/>
    <p:sldId id="361" r:id="rId29"/>
    <p:sldId id="362" r:id="rId30"/>
    <p:sldId id="363" r:id="rId31"/>
    <p:sldId id="364" r:id="rId32"/>
    <p:sldId id="322" r:id="rId33"/>
    <p:sldId id="326" r:id="rId34"/>
    <p:sldId id="35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4660"/>
  </p:normalViewPr>
  <p:slideViewPr>
    <p:cSldViewPr snapToGrid="0">
      <p:cViewPr>
        <p:scale>
          <a:sx n="60" d="100"/>
          <a:sy n="60" d="100"/>
        </p:scale>
        <p:origin x="-1668" y="-4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98C895-0D52-46E2-92CE-6037BDA2F090}" type="datetimeFigureOut">
              <a:rPr lang="en-US" smtClean="0"/>
              <a:t>2025-09-29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1D6EC-C609-4CD3-BFA4-5E7027E21CAB}" type="slidenum">
              <a:rPr lang="en-US" smtClean="0"/>
              <a:t>‹#›</a:t>
            </a:fld>
            <a:endParaRPr lang="en-US"/>
          </a:p>
        </p:txBody>
      </p:sp>
    </p:spTree>
    <p:extLst>
      <p:ext uri="{BB962C8B-B14F-4D97-AF65-F5344CB8AC3E}">
        <p14:creationId xmlns:p14="http://schemas.microsoft.com/office/powerpoint/2010/main" val="890315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9927F-6FFC-4303-AF7C-F6B9A5197D65}"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9927F-6FFC-4303-AF7C-F6B9A5197D65}" type="slidenum">
              <a:rPr lang="en-US" smtClean="0"/>
              <a:t>2</a:t>
            </a:fld>
            <a:endParaRPr lang="en-US"/>
          </a:p>
        </p:txBody>
      </p:sp>
    </p:spTree>
    <p:extLst>
      <p:ext uri="{BB962C8B-B14F-4D97-AF65-F5344CB8AC3E}">
        <p14:creationId xmlns:p14="http://schemas.microsoft.com/office/powerpoint/2010/main" val="3506263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otes Placeholder"/>
          <p:cNvSpPr>
            <a:spLocks noGrp="1"/>
          </p:cNvSpPr>
          <p:nvPr>
            <p:ph type="body" idx="1"/>
          </p:nvPr>
        </p:nvSpPr>
        <p:spPr bwMode="auto">
          <a:xfrm>
            <a:off x="-1610612736"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33549C-C5CF-4350-9330-B509A41D5342}" type="datetimeFigureOut">
              <a:rPr lang="en-US" smtClean="0"/>
              <a:t>2025-09-29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0DD330-54F2-4B2A-B42C-8FEDD5CDD340}" type="slidenum">
              <a:rPr lang="en-US" smtClean="0"/>
              <a:t>‹#›</a:t>
            </a:fld>
            <a:endParaRPr lang="en-US"/>
          </a:p>
        </p:txBody>
      </p:sp>
    </p:spTree>
    <p:extLst>
      <p:ext uri="{BB962C8B-B14F-4D97-AF65-F5344CB8AC3E}">
        <p14:creationId xmlns:p14="http://schemas.microsoft.com/office/powerpoint/2010/main" val="2617024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33549C-C5CF-4350-9330-B509A41D5342}" type="datetimeFigureOut">
              <a:rPr lang="en-US" smtClean="0"/>
              <a:t>2025-09-29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0DD330-54F2-4B2A-B42C-8FEDD5CDD340}" type="slidenum">
              <a:rPr lang="en-US" smtClean="0"/>
              <a:t>‹#›</a:t>
            </a:fld>
            <a:endParaRPr lang="en-US"/>
          </a:p>
        </p:txBody>
      </p:sp>
    </p:spTree>
    <p:extLst>
      <p:ext uri="{BB962C8B-B14F-4D97-AF65-F5344CB8AC3E}">
        <p14:creationId xmlns:p14="http://schemas.microsoft.com/office/powerpoint/2010/main" val="1399803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33549C-C5CF-4350-9330-B509A41D5342}" type="datetimeFigureOut">
              <a:rPr lang="en-US" smtClean="0"/>
              <a:t>2025-09-29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0DD330-54F2-4B2A-B42C-8FEDD5CDD340}" type="slidenum">
              <a:rPr lang="en-US" smtClean="0"/>
              <a:t>‹#›</a:t>
            </a:fld>
            <a:endParaRPr lang="en-US"/>
          </a:p>
        </p:txBody>
      </p:sp>
    </p:spTree>
    <p:extLst>
      <p:ext uri="{BB962C8B-B14F-4D97-AF65-F5344CB8AC3E}">
        <p14:creationId xmlns:p14="http://schemas.microsoft.com/office/powerpoint/2010/main" val="237482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33549C-C5CF-4350-9330-B509A41D5342}" type="datetimeFigureOut">
              <a:rPr lang="en-US" smtClean="0"/>
              <a:t>2025-09-29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0DD330-54F2-4B2A-B42C-8FEDD5CDD340}" type="slidenum">
              <a:rPr lang="en-US" smtClean="0"/>
              <a:t>‹#›</a:t>
            </a:fld>
            <a:endParaRPr lang="en-US"/>
          </a:p>
        </p:txBody>
      </p:sp>
    </p:spTree>
    <p:extLst>
      <p:ext uri="{BB962C8B-B14F-4D97-AF65-F5344CB8AC3E}">
        <p14:creationId xmlns:p14="http://schemas.microsoft.com/office/powerpoint/2010/main" val="102503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33549C-C5CF-4350-9330-B509A41D5342}" type="datetimeFigureOut">
              <a:rPr lang="en-US" smtClean="0"/>
              <a:t>2025-09-29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0DD330-54F2-4B2A-B42C-8FEDD5CDD340}" type="slidenum">
              <a:rPr lang="en-US" smtClean="0"/>
              <a:t>‹#›</a:t>
            </a:fld>
            <a:endParaRPr lang="en-US"/>
          </a:p>
        </p:txBody>
      </p:sp>
    </p:spTree>
    <p:extLst>
      <p:ext uri="{BB962C8B-B14F-4D97-AF65-F5344CB8AC3E}">
        <p14:creationId xmlns:p14="http://schemas.microsoft.com/office/powerpoint/2010/main" val="2775870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33549C-C5CF-4350-9330-B509A41D5342}" type="datetimeFigureOut">
              <a:rPr lang="en-US" smtClean="0"/>
              <a:t>2025-09-29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0DD330-54F2-4B2A-B42C-8FEDD5CDD340}" type="slidenum">
              <a:rPr lang="en-US" smtClean="0"/>
              <a:t>‹#›</a:t>
            </a:fld>
            <a:endParaRPr lang="en-US"/>
          </a:p>
        </p:txBody>
      </p:sp>
    </p:spTree>
    <p:extLst>
      <p:ext uri="{BB962C8B-B14F-4D97-AF65-F5344CB8AC3E}">
        <p14:creationId xmlns:p14="http://schemas.microsoft.com/office/powerpoint/2010/main" val="320633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33549C-C5CF-4350-9330-B509A41D5342}" type="datetimeFigureOut">
              <a:rPr lang="en-US" smtClean="0"/>
              <a:t>2025-09-29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0DD330-54F2-4B2A-B42C-8FEDD5CDD340}" type="slidenum">
              <a:rPr lang="en-US" smtClean="0"/>
              <a:t>‹#›</a:t>
            </a:fld>
            <a:endParaRPr lang="en-US"/>
          </a:p>
        </p:txBody>
      </p:sp>
    </p:spTree>
    <p:extLst>
      <p:ext uri="{BB962C8B-B14F-4D97-AF65-F5344CB8AC3E}">
        <p14:creationId xmlns:p14="http://schemas.microsoft.com/office/powerpoint/2010/main" val="48231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33549C-C5CF-4350-9330-B509A41D5342}" type="datetimeFigureOut">
              <a:rPr lang="en-US" smtClean="0"/>
              <a:t>2025-09-29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0DD330-54F2-4B2A-B42C-8FEDD5CDD340}" type="slidenum">
              <a:rPr lang="en-US" smtClean="0"/>
              <a:t>‹#›</a:t>
            </a:fld>
            <a:endParaRPr lang="en-US"/>
          </a:p>
        </p:txBody>
      </p:sp>
    </p:spTree>
    <p:extLst>
      <p:ext uri="{BB962C8B-B14F-4D97-AF65-F5344CB8AC3E}">
        <p14:creationId xmlns:p14="http://schemas.microsoft.com/office/powerpoint/2010/main" val="2388433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33549C-C5CF-4350-9330-B509A41D5342}" type="datetimeFigureOut">
              <a:rPr lang="en-US" smtClean="0"/>
              <a:t>2025-09-29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0DD330-54F2-4B2A-B42C-8FEDD5CDD340}" type="slidenum">
              <a:rPr lang="en-US" smtClean="0"/>
              <a:t>‹#›</a:t>
            </a:fld>
            <a:endParaRPr lang="en-US"/>
          </a:p>
        </p:txBody>
      </p:sp>
    </p:spTree>
    <p:extLst>
      <p:ext uri="{BB962C8B-B14F-4D97-AF65-F5344CB8AC3E}">
        <p14:creationId xmlns:p14="http://schemas.microsoft.com/office/powerpoint/2010/main" val="385265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33549C-C5CF-4350-9330-B509A41D5342}" type="datetimeFigureOut">
              <a:rPr lang="en-US" smtClean="0"/>
              <a:t>2025-09-29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0DD330-54F2-4B2A-B42C-8FEDD5CDD340}" type="slidenum">
              <a:rPr lang="en-US" smtClean="0"/>
              <a:t>‹#›</a:t>
            </a:fld>
            <a:endParaRPr lang="en-US"/>
          </a:p>
        </p:txBody>
      </p:sp>
    </p:spTree>
    <p:extLst>
      <p:ext uri="{BB962C8B-B14F-4D97-AF65-F5344CB8AC3E}">
        <p14:creationId xmlns:p14="http://schemas.microsoft.com/office/powerpoint/2010/main" val="3742714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33549C-C5CF-4350-9330-B509A41D5342}" type="datetimeFigureOut">
              <a:rPr lang="en-US" smtClean="0"/>
              <a:t>2025-09-29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0DD330-54F2-4B2A-B42C-8FEDD5CDD340}" type="slidenum">
              <a:rPr lang="en-US" smtClean="0"/>
              <a:t>‹#›</a:t>
            </a:fld>
            <a:endParaRPr lang="en-US"/>
          </a:p>
        </p:txBody>
      </p:sp>
    </p:spTree>
    <p:extLst>
      <p:ext uri="{BB962C8B-B14F-4D97-AF65-F5344CB8AC3E}">
        <p14:creationId xmlns:p14="http://schemas.microsoft.com/office/powerpoint/2010/main" val="75660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3549C-C5CF-4350-9330-B509A41D5342}" type="datetimeFigureOut">
              <a:rPr lang="en-US" smtClean="0"/>
              <a:t>2025-09-29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DD330-54F2-4B2A-B42C-8FEDD5CDD340}" type="slidenum">
              <a:rPr lang="en-US" smtClean="0"/>
              <a:t>‹#›</a:t>
            </a:fld>
            <a:endParaRPr lang="en-US"/>
          </a:p>
        </p:txBody>
      </p:sp>
    </p:spTree>
    <p:extLst>
      <p:ext uri="{BB962C8B-B14F-4D97-AF65-F5344CB8AC3E}">
        <p14:creationId xmlns:p14="http://schemas.microsoft.com/office/powerpoint/2010/main" val="1100621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4472" y="8068"/>
            <a:ext cx="3891803"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5" name="object 5"/>
          <p:cNvSpPr txBox="1"/>
          <p:nvPr/>
        </p:nvSpPr>
        <p:spPr>
          <a:xfrm>
            <a:off x="1049768" y="62754"/>
            <a:ext cx="2059081" cy="417920"/>
          </a:xfrm>
          <a:prstGeom prst="rect">
            <a:avLst/>
          </a:prstGeom>
        </p:spPr>
        <p:txBody>
          <a:bodyPr vert="horz" wrap="square" lIns="0" tIns="10645" rIns="0" bIns="0" rtlCol="0">
            <a:spAutoFit/>
          </a:bodyPr>
          <a:lstStyle/>
          <a:p>
            <a:pPr algn="ctr">
              <a:lnSpc>
                <a:spcPts val="1633"/>
              </a:lnSpc>
              <a:spcBef>
                <a:spcPts val="85"/>
              </a:spcBef>
            </a:pPr>
            <a:r>
              <a:rPr sz="1400" spc="-4" dirty="0">
                <a:solidFill>
                  <a:srgbClr val="001F5F"/>
                </a:solidFill>
                <a:latin typeface="Times New Roman" panose="02020603050405020304" pitchFamily="18" charset="0"/>
                <a:cs typeface="Times New Roman" panose="02020603050405020304" pitchFamily="18" charset="0"/>
              </a:rPr>
              <a:t>University of</a:t>
            </a:r>
            <a:r>
              <a:rPr sz="1400" spc="-22" dirty="0">
                <a:solidFill>
                  <a:srgbClr val="001F5F"/>
                </a:solidFill>
                <a:latin typeface="Times New Roman" panose="02020603050405020304" pitchFamily="18" charset="0"/>
                <a:cs typeface="Times New Roman" panose="02020603050405020304" pitchFamily="18" charset="0"/>
              </a:rPr>
              <a:t> </a:t>
            </a:r>
            <a:r>
              <a:rPr sz="1400" spc="-4" dirty="0">
                <a:solidFill>
                  <a:srgbClr val="001F5F"/>
                </a:solidFill>
                <a:latin typeface="Times New Roman" panose="02020603050405020304" pitchFamily="18" charset="0"/>
                <a:cs typeface="Times New Roman" panose="02020603050405020304" pitchFamily="18" charset="0"/>
              </a:rPr>
              <a:t>Basrah</a:t>
            </a:r>
            <a:endParaRPr sz="1400" dirty="0">
              <a:latin typeface="Times New Roman" panose="02020603050405020304" pitchFamily="18" charset="0"/>
              <a:cs typeface="Times New Roman" panose="02020603050405020304" pitchFamily="18" charset="0"/>
            </a:endParaRPr>
          </a:p>
          <a:p>
            <a:pPr algn="ctr">
              <a:lnSpc>
                <a:spcPts val="1633"/>
              </a:lnSpc>
            </a:pPr>
            <a:r>
              <a:rPr sz="1400" spc="-4" dirty="0">
                <a:solidFill>
                  <a:srgbClr val="001F5F"/>
                </a:solidFill>
                <a:latin typeface="Times New Roman" panose="02020603050405020304" pitchFamily="18" charset="0"/>
                <a:cs typeface="Times New Roman" panose="02020603050405020304" pitchFamily="18" charset="0"/>
              </a:rPr>
              <a:t>Al-Zahraa </a:t>
            </a:r>
            <a:r>
              <a:rPr sz="1400" dirty="0">
                <a:solidFill>
                  <a:srgbClr val="001F5F"/>
                </a:solidFill>
                <a:latin typeface="Times New Roman" panose="02020603050405020304" pitchFamily="18" charset="0"/>
                <a:cs typeface="Times New Roman" panose="02020603050405020304" pitchFamily="18" charset="0"/>
              </a:rPr>
              <a:t>Medical</a:t>
            </a:r>
            <a:r>
              <a:rPr sz="1400" spc="-62" dirty="0">
                <a:solidFill>
                  <a:srgbClr val="001F5F"/>
                </a:solidFill>
                <a:latin typeface="Times New Roman" panose="02020603050405020304" pitchFamily="18" charset="0"/>
                <a:cs typeface="Times New Roman" panose="02020603050405020304" pitchFamily="18" charset="0"/>
              </a:rPr>
              <a:t> </a:t>
            </a:r>
            <a:r>
              <a:rPr sz="1400" spc="-4" dirty="0">
                <a:solidFill>
                  <a:srgbClr val="001F5F"/>
                </a:solidFill>
                <a:latin typeface="Times New Roman" panose="02020603050405020304" pitchFamily="18" charset="0"/>
                <a:cs typeface="Times New Roman" panose="02020603050405020304" pitchFamily="18" charset="0"/>
              </a:rPr>
              <a:t>College</a:t>
            </a:r>
            <a:endParaRPr sz="1400" dirty="0">
              <a:latin typeface="Times New Roman" panose="02020603050405020304" pitchFamily="18" charset="0"/>
              <a:cs typeface="Times New Roman" panose="02020603050405020304" pitchFamily="18" charset="0"/>
            </a:endParaRPr>
          </a:p>
        </p:txBody>
      </p:sp>
      <p:sp>
        <p:nvSpPr>
          <p:cNvPr id="6" name="object 6"/>
          <p:cNvSpPr/>
          <p:nvPr/>
        </p:nvSpPr>
        <p:spPr>
          <a:xfrm>
            <a:off x="4037997" y="41409"/>
            <a:ext cx="706124" cy="627050"/>
          </a:xfrm>
          <a:prstGeom prst="rect">
            <a:avLst/>
          </a:prstGeom>
          <a:blipFill>
            <a:blip r:embed="rId3"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7" name="object 7"/>
          <p:cNvSpPr/>
          <p:nvPr/>
        </p:nvSpPr>
        <p:spPr>
          <a:xfrm>
            <a:off x="4773707"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8" name="object 8"/>
          <p:cNvSpPr txBox="1"/>
          <p:nvPr/>
        </p:nvSpPr>
        <p:spPr>
          <a:xfrm>
            <a:off x="5752990" y="19721"/>
            <a:ext cx="2267510" cy="442614"/>
          </a:xfrm>
          <a:prstGeom prst="rect">
            <a:avLst/>
          </a:prstGeom>
        </p:spPr>
        <p:txBody>
          <a:bodyPr vert="horz" wrap="square" lIns="0" tIns="31933" rIns="0" bIns="0" rtlCol="0">
            <a:spAutoFit/>
          </a:bodyPr>
          <a:lstStyle/>
          <a:p>
            <a:pPr marL="200587" marR="4559" indent="-189760">
              <a:lnSpc>
                <a:spcPts val="1553"/>
              </a:lnSpc>
              <a:spcBef>
                <a:spcPts val="251"/>
              </a:spcBef>
            </a:pPr>
            <a:r>
              <a:rPr sz="1400" spc="-4" dirty="0">
                <a:solidFill>
                  <a:srgbClr val="001F5F"/>
                </a:solidFill>
                <a:latin typeface="Times New Roman" panose="02020603050405020304" pitchFamily="18" charset="0"/>
                <a:cs typeface="Times New Roman" panose="02020603050405020304" pitchFamily="18" charset="0"/>
              </a:rPr>
              <a:t>Ministry of </a:t>
            </a:r>
            <a:r>
              <a:rPr sz="1400" dirty="0">
                <a:solidFill>
                  <a:srgbClr val="001F5F"/>
                </a:solidFill>
                <a:latin typeface="Times New Roman" panose="02020603050405020304" pitchFamily="18" charset="0"/>
                <a:cs typeface="Times New Roman" panose="02020603050405020304" pitchFamily="18" charset="0"/>
              </a:rPr>
              <a:t>higher</a:t>
            </a:r>
            <a:r>
              <a:rPr sz="1400" spc="-49" dirty="0">
                <a:solidFill>
                  <a:srgbClr val="001F5F"/>
                </a:solidFill>
                <a:latin typeface="Times New Roman" panose="02020603050405020304" pitchFamily="18" charset="0"/>
                <a:cs typeface="Times New Roman" panose="02020603050405020304" pitchFamily="18" charset="0"/>
              </a:rPr>
              <a:t> </a:t>
            </a:r>
            <a:r>
              <a:rPr sz="1400" spc="-4" dirty="0">
                <a:solidFill>
                  <a:srgbClr val="001F5F"/>
                </a:solidFill>
                <a:latin typeface="Times New Roman" panose="02020603050405020304" pitchFamily="18" charset="0"/>
                <a:cs typeface="Times New Roman" panose="02020603050405020304" pitchFamily="18" charset="0"/>
              </a:rPr>
              <a:t>Education  </a:t>
            </a:r>
            <a:r>
              <a:rPr sz="1400" spc="-9" dirty="0">
                <a:solidFill>
                  <a:srgbClr val="001F5F"/>
                </a:solidFill>
                <a:latin typeface="Times New Roman" panose="02020603050405020304" pitchFamily="18" charset="0"/>
                <a:cs typeface="Times New Roman" panose="02020603050405020304" pitchFamily="18" charset="0"/>
              </a:rPr>
              <a:t>and </a:t>
            </a:r>
            <a:r>
              <a:rPr sz="1400" spc="-4" dirty="0">
                <a:solidFill>
                  <a:srgbClr val="001F5F"/>
                </a:solidFill>
                <a:latin typeface="Times New Roman" panose="02020603050405020304" pitchFamily="18" charset="0"/>
                <a:cs typeface="Times New Roman" panose="02020603050405020304" pitchFamily="18" charset="0"/>
              </a:rPr>
              <a:t>Scientific</a:t>
            </a:r>
            <a:r>
              <a:rPr sz="1400" spc="-13" dirty="0">
                <a:solidFill>
                  <a:srgbClr val="001F5F"/>
                </a:solidFill>
                <a:latin typeface="Times New Roman" panose="02020603050405020304" pitchFamily="18" charset="0"/>
                <a:cs typeface="Times New Roman" panose="02020603050405020304" pitchFamily="18" charset="0"/>
              </a:rPr>
              <a:t> </a:t>
            </a:r>
            <a:r>
              <a:rPr sz="1400" spc="-4" dirty="0">
                <a:solidFill>
                  <a:srgbClr val="001F5F"/>
                </a:solidFill>
                <a:latin typeface="Times New Roman" panose="02020603050405020304" pitchFamily="18" charset="0"/>
                <a:cs typeface="Times New Roman" panose="02020603050405020304" pitchFamily="18" charset="0"/>
              </a:rPr>
              <a:t>Research</a:t>
            </a:r>
            <a:endParaRPr sz="1400" dirty="0">
              <a:latin typeface="Times New Roman" panose="02020603050405020304" pitchFamily="18" charset="0"/>
              <a:cs typeface="Times New Roman" panose="02020603050405020304" pitchFamily="18" charset="0"/>
            </a:endParaRPr>
          </a:p>
        </p:txBody>
      </p:sp>
      <p:sp>
        <p:nvSpPr>
          <p:cNvPr id="11" name="Rectangle 10"/>
          <p:cNvSpPr/>
          <p:nvPr/>
        </p:nvSpPr>
        <p:spPr>
          <a:xfrm>
            <a:off x="134473" y="1546291"/>
            <a:ext cx="8867214" cy="4678192"/>
          </a:xfrm>
          <a:prstGeom prst="rect">
            <a:avLst/>
          </a:prstGeom>
        </p:spPr>
        <p:txBody>
          <a:bodyPr wrap="square" lIns="91429" tIns="45714" rIns="91429" bIns="45714">
            <a:spAutoFit/>
          </a:bodyPr>
          <a:lstStyle/>
          <a:p>
            <a:pPr algn="ctr" defTabSz="806867" fontAlgn="base">
              <a:spcBef>
                <a:spcPct val="0"/>
              </a:spcBef>
              <a:spcAft>
                <a:spcPct val="0"/>
              </a:spcAft>
              <a:defRPr/>
            </a:pPr>
            <a:r>
              <a:rPr lang="en-US" sz="3600" b="1" dirty="0">
                <a:solidFill>
                  <a:srgbClr val="FF0000"/>
                </a:solidFill>
              </a:rPr>
              <a:t>Recognize how the microbes can be distinguished </a:t>
            </a:r>
            <a:endParaRPr lang="en-US" sz="4000" b="1" kern="0" dirty="0">
              <a:solidFill>
                <a:srgbClr val="FF0000"/>
              </a:solidFill>
            </a:endParaRPr>
          </a:p>
          <a:p>
            <a:pPr defTabSz="806906" fontAlgn="base">
              <a:spcBef>
                <a:spcPct val="0"/>
              </a:spcBef>
              <a:spcAft>
                <a:spcPct val="0"/>
              </a:spcAft>
              <a:defRPr/>
            </a:pPr>
            <a:endParaRPr lang="en-US" sz="1400" b="1" kern="0" dirty="0">
              <a:solidFill>
                <a:srgbClr val="000000"/>
              </a:solidFill>
              <a:latin typeface="Times New Roman" panose="02020603050405020304" pitchFamily="18" charset="0"/>
              <a:cs typeface="Times New Roman" panose="02020603050405020304" pitchFamily="18" charset="0"/>
            </a:endParaRPr>
          </a:p>
          <a:p>
            <a:pPr defTabSz="806906" fontAlgn="base">
              <a:spcBef>
                <a:spcPct val="0"/>
              </a:spcBef>
              <a:spcAft>
                <a:spcPct val="0"/>
              </a:spcAft>
              <a:defRPr/>
            </a:pPr>
            <a:r>
              <a:rPr lang="en-US" sz="2200" b="1" spc="25" dirty="0">
                <a:solidFill>
                  <a:srgbClr val="0070C0"/>
                </a:solidFill>
                <a:latin typeface="Times New Roman" panose="02020603050405020304" pitchFamily="18" charset="0"/>
                <a:cs typeface="Times New Roman" panose="02020603050405020304" pitchFamily="18" charset="0"/>
              </a:rPr>
              <a:t>This Lecture was prepared by module Staff:</a:t>
            </a:r>
          </a:p>
          <a:p>
            <a:pPr defTabSz="806906" fontAlgn="base">
              <a:spcBef>
                <a:spcPct val="0"/>
              </a:spcBef>
              <a:spcAft>
                <a:spcPct val="0"/>
              </a:spcAft>
              <a:defRPr/>
            </a:pPr>
            <a:r>
              <a:rPr lang="en-US" b="1" spc="25" dirty="0" smtClean="0">
                <a:solidFill>
                  <a:prstClr val="black"/>
                </a:solidFill>
                <a:latin typeface="Times New Roman" panose="02020603050405020304" pitchFamily="18" charset="0"/>
                <a:cs typeface="Times New Roman" panose="02020603050405020304" pitchFamily="18" charset="0"/>
              </a:rPr>
              <a:t>•</a:t>
            </a:r>
            <a:r>
              <a:rPr lang="en-US" sz="2400" b="1" spc="25" dirty="0" smtClean="0">
                <a:solidFill>
                  <a:srgbClr val="FF0000"/>
                </a:solidFill>
                <a:latin typeface="Times New Roman" panose="02020603050405020304" pitchFamily="18" charset="0"/>
                <a:cs typeface="Times New Roman" panose="02020603050405020304" pitchFamily="18" charset="0"/>
              </a:rPr>
              <a:t>Dr</a:t>
            </a:r>
            <a:r>
              <a:rPr lang="en-US" sz="2400" b="1" spc="25" dirty="0">
                <a:solidFill>
                  <a:srgbClr val="FF0000"/>
                </a:solidFill>
                <a:latin typeface="Times New Roman" panose="02020603050405020304" pitchFamily="18" charset="0"/>
                <a:cs typeface="Times New Roman" panose="02020603050405020304" pitchFamily="18" charset="0"/>
              </a:rPr>
              <a:t>. Ban M. </a:t>
            </a:r>
            <a:r>
              <a:rPr lang="en-US" sz="2400" b="1" spc="25" dirty="0" err="1" smtClean="0">
                <a:solidFill>
                  <a:srgbClr val="FF0000"/>
                </a:solidFill>
                <a:latin typeface="Times New Roman" panose="02020603050405020304" pitchFamily="18" charset="0"/>
                <a:cs typeface="Times New Roman" panose="02020603050405020304" pitchFamily="18" charset="0"/>
              </a:rPr>
              <a:t>Saleh</a:t>
            </a:r>
            <a:r>
              <a:rPr lang="en-US" sz="2400" b="1" spc="25" dirty="0" smtClean="0">
                <a:solidFill>
                  <a:srgbClr val="FF0000"/>
                </a:solidFill>
                <a:latin typeface="Times New Roman" panose="02020603050405020304" pitchFamily="18" charset="0"/>
                <a:cs typeface="Times New Roman" panose="02020603050405020304" pitchFamily="18" charset="0"/>
              </a:rPr>
              <a:t>                               </a:t>
            </a:r>
            <a:endParaRPr lang="en-US" sz="2400" b="1" spc="25" dirty="0">
              <a:solidFill>
                <a:srgbClr val="FF0000"/>
              </a:solidFill>
              <a:latin typeface="Times New Roman" panose="02020603050405020304" pitchFamily="18" charset="0"/>
              <a:cs typeface="Times New Roman" panose="02020603050405020304" pitchFamily="18" charset="0"/>
            </a:endParaRPr>
          </a:p>
          <a:p>
            <a:pPr defTabSz="806906" fontAlgn="base">
              <a:spcBef>
                <a:spcPct val="0"/>
              </a:spcBef>
              <a:spcAft>
                <a:spcPct val="0"/>
              </a:spcAft>
              <a:defRPr/>
            </a:pPr>
            <a:r>
              <a:rPr lang="en-US" sz="2000" b="1" spc="25" dirty="0">
                <a:solidFill>
                  <a:prstClr val="black"/>
                </a:solidFill>
                <a:latin typeface="Times New Roman" panose="02020603050405020304" pitchFamily="18" charset="0"/>
                <a:cs typeface="Times New Roman" panose="02020603050405020304" pitchFamily="18" charset="0"/>
              </a:rPr>
              <a:t>• Dr. Hussein K. Abdul-</a:t>
            </a:r>
            <a:r>
              <a:rPr lang="en-US" sz="2000" b="1" spc="25" dirty="0" err="1">
                <a:solidFill>
                  <a:prstClr val="black"/>
                </a:solidFill>
                <a:latin typeface="Times New Roman" panose="02020603050405020304" pitchFamily="18" charset="0"/>
                <a:cs typeface="Times New Roman" panose="02020603050405020304" pitchFamily="18" charset="0"/>
              </a:rPr>
              <a:t>Sada</a:t>
            </a:r>
            <a:endParaRPr lang="en-US" sz="2000" b="1" spc="25" dirty="0">
              <a:solidFill>
                <a:prstClr val="black"/>
              </a:solidFill>
              <a:latin typeface="Times New Roman" panose="02020603050405020304" pitchFamily="18" charset="0"/>
              <a:cs typeface="Times New Roman" panose="02020603050405020304" pitchFamily="18" charset="0"/>
            </a:endParaRPr>
          </a:p>
          <a:p>
            <a:pPr defTabSz="806906" fontAlgn="base">
              <a:spcBef>
                <a:spcPct val="0"/>
              </a:spcBef>
              <a:spcAft>
                <a:spcPct val="0"/>
              </a:spcAft>
              <a:defRPr/>
            </a:pPr>
            <a:r>
              <a:rPr lang="en-US" sz="2000" b="1" spc="25" dirty="0">
                <a:solidFill>
                  <a:prstClr val="black"/>
                </a:solidFill>
                <a:latin typeface="Times New Roman" panose="02020603050405020304" pitchFamily="18" charset="0"/>
                <a:cs typeface="Times New Roman" panose="02020603050405020304" pitchFamily="18" charset="0"/>
              </a:rPr>
              <a:t>• Dr. </a:t>
            </a:r>
            <a:r>
              <a:rPr lang="en-US" sz="2000" b="1" spc="25" dirty="0" err="1">
                <a:solidFill>
                  <a:prstClr val="black"/>
                </a:solidFill>
                <a:latin typeface="Times New Roman" panose="02020603050405020304" pitchFamily="18" charset="0"/>
                <a:cs typeface="Times New Roman" panose="02020603050405020304" pitchFamily="18" charset="0"/>
              </a:rPr>
              <a:t>Abeer</a:t>
            </a:r>
            <a:r>
              <a:rPr lang="en-US" sz="2000" b="1" spc="25" dirty="0">
                <a:solidFill>
                  <a:prstClr val="black"/>
                </a:solidFill>
                <a:latin typeface="Times New Roman" panose="02020603050405020304" pitchFamily="18" charset="0"/>
                <a:cs typeface="Times New Roman" panose="02020603050405020304" pitchFamily="18" charset="0"/>
              </a:rPr>
              <a:t> L. Mohammed</a:t>
            </a:r>
          </a:p>
          <a:p>
            <a:pPr defTabSz="806906" fontAlgn="base">
              <a:spcBef>
                <a:spcPct val="0"/>
              </a:spcBef>
              <a:spcAft>
                <a:spcPct val="0"/>
              </a:spcAft>
              <a:defRPr/>
            </a:pPr>
            <a:r>
              <a:rPr lang="en-US" sz="2000" b="1" spc="25" dirty="0">
                <a:solidFill>
                  <a:prstClr val="black"/>
                </a:solidFill>
                <a:latin typeface="Times New Roman" panose="02020603050405020304" pitchFamily="18" charset="0"/>
                <a:cs typeface="Times New Roman" panose="02020603050405020304" pitchFamily="18" charset="0"/>
              </a:rPr>
              <a:t>• Dr. </a:t>
            </a:r>
            <a:r>
              <a:rPr lang="en-US" sz="2000" b="1" spc="25" dirty="0" err="1">
                <a:solidFill>
                  <a:prstClr val="black"/>
                </a:solidFill>
                <a:latin typeface="Times New Roman" panose="02020603050405020304" pitchFamily="18" charset="0"/>
                <a:cs typeface="Times New Roman" panose="02020603050405020304" pitchFamily="18" charset="0"/>
              </a:rPr>
              <a:t>Wameedh</a:t>
            </a:r>
            <a:r>
              <a:rPr lang="en-US" sz="2000" b="1" spc="25" dirty="0">
                <a:solidFill>
                  <a:prstClr val="black"/>
                </a:solidFill>
                <a:latin typeface="Times New Roman" panose="02020603050405020304" pitchFamily="18" charset="0"/>
                <a:cs typeface="Times New Roman" panose="02020603050405020304" pitchFamily="18" charset="0"/>
              </a:rPr>
              <a:t> Hashim </a:t>
            </a:r>
            <a:r>
              <a:rPr lang="en-US" sz="2000" b="1" spc="25" dirty="0" err="1">
                <a:solidFill>
                  <a:prstClr val="black"/>
                </a:solidFill>
                <a:latin typeface="Times New Roman" panose="02020603050405020304" pitchFamily="18" charset="0"/>
                <a:cs typeface="Times New Roman" panose="02020603050405020304" pitchFamily="18" charset="0"/>
              </a:rPr>
              <a:t>Alqatrani</a:t>
            </a:r>
            <a:endParaRPr lang="en-US" sz="2000" b="1" spc="25" dirty="0">
              <a:solidFill>
                <a:prstClr val="black"/>
              </a:solidFill>
              <a:latin typeface="Times New Roman" panose="02020603050405020304" pitchFamily="18" charset="0"/>
              <a:cs typeface="Times New Roman" panose="02020603050405020304" pitchFamily="18" charset="0"/>
            </a:endParaRPr>
          </a:p>
          <a:p>
            <a:pPr defTabSz="806906" fontAlgn="base">
              <a:spcBef>
                <a:spcPct val="0"/>
              </a:spcBef>
              <a:spcAft>
                <a:spcPct val="0"/>
              </a:spcAft>
              <a:defRPr/>
            </a:pPr>
            <a:r>
              <a:rPr lang="en-US" sz="2000" b="1" spc="25" dirty="0">
                <a:solidFill>
                  <a:prstClr val="black"/>
                </a:solidFill>
                <a:latin typeface="Times New Roman" panose="02020603050405020304" pitchFamily="18" charset="0"/>
                <a:cs typeface="Times New Roman" panose="02020603050405020304" pitchFamily="18" charset="0"/>
              </a:rPr>
              <a:t>• Dr. </a:t>
            </a:r>
            <a:r>
              <a:rPr lang="en-US" sz="2000" b="1" spc="25" dirty="0" err="1">
                <a:solidFill>
                  <a:prstClr val="black"/>
                </a:solidFill>
                <a:latin typeface="Times New Roman" panose="02020603050405020304" pitchFamily="18" charset="0"/>
                <a:cs typeface="Times New Roman" panose="02020603050405020304" pitchFamily="18" charset="0"/>
              </a:rPr>
              <a:t>Hazim</a:t>
            </a:r>
            <a:r>
              <a:rPr lang="en-US" sz="2000" b="1" spc="25" dirty="0">
                <a:solidFill>
                  <a:prstClr val="black"/>
                </a:solidFill>
                <a:latin typeface="Times New Roman" panose="02020603050405020304" pitchFamily="18" charset="0"/>
                <a:cs typeface="Times New Roman" panose="02020603050405020304" pitchFamily="18" charset="0"/>
              </a:rPr>
              <a:t> T. </a:t>
            </a:r>
            <a:r>
              <a:rPr lang="en-US" sz="2000" b="1" spc="25" dirty="0" err="1" smtClean="0">
                <a:solidFill>
                  <a:prstClr val="black"/>
                </a:solidFill>
                <a:latin typeface="Times New Roman" panose="02020603050405020304" pitchFamily="18" charset="0"/>
                <a:cs typeface="Times New Roman" panose="02020603050405020304" pitchFamily="18" charset="0"/>
              </a:rPr>
              <a:t>Thwiny</a:t>
            </a:r>
            <a:r>
              <a:rPr lang="en-US" sz="2000" b="1" spc="25" dirty="0" smtClean="0">
                <a:solidFill>
                  <a:prstClr val="black"/>
                </a:solidFill>
                <a:latin typeface="Times New Roman" panose="02020603050405020304" pitchFamily="18" charset="0"/>
                <a:cs typeface="Times New Roman" panose="02020603050405020304" pitchFamily="18" charset="0"/>
              </a:rPr>
              <a:t> </a:t>
            </a:r>
          </a:p>
          <a:p>
            <a:pPr defTabSz="806906" fontAlgn="base">
              <a:spcBef>
                <a:spcPct val="0"/>
              </a:spcBef>
              <a:spcAft>
                <a:spcPct val="0"/>
              </a:spcAft>
              <a:defRPr/>
            </a:pPr>
            <a:r>
              <a:rPr lang="en-US" sz="2000" b="1" spc="25" dirty="0" smtClean="0">
                <a:latin typeface="Times New Roman" panose="02020603050405020304" pitchFamily="18" charset="0"/>
                <a:cs typeface="Times New Roman" panose="02020603050405020304" pitchFamily="18" charset="0"/>
              </a:rPr>
              <a:t>  Dr</a:t>
            </a:r>
            <a:r>
              <a:rPr lang="en-US" sz="2000" b="1" spc="25" dirty="0">
                <a:latin typeface="Times New Roman" panose="02020603050405020304" pitchFamily="18" charset="0"/>
                <a:cs typeface="Times New Roman" panose="02020603050405020304" pitchFamily="18" charset="0"/>
              </a:rPr>
              <a:t>. </a:t>
            </a:r>
            <a:r>
              <a:rPr lang="en-US" sz="2000" b="1" spc="25" dirty="0" err="1">
                <a:latin typeface="Times New Roman" panose="02020603050405020304" pitchFamily="18" charset="0"/>
                <a:cs typeface="Times New Roman" panose="02020603050405020304" pitchFamily="18" charset="0"/>
              </a:rPr>
              <a:t>Zainab</a:t>
            </a:r>
            <a:r>
              <a:rPr lang="en-US" sz="2000" b="1" spc="25" dirty="0">
                <a:latin typeface="Times New Roman" panose="02020603050405020304" pitchFamily="18" charset="0"/>
                <a:cs typeface="Times New Roman" panose="02020603050405020304" pitchFamily="18" charset="0"/>
              </a:rPr>
              <a:t> Khalid</a:t>
            </a:r>
            <a:endParaRPr lang="en-US" sz="2000" b="1" spc="25" dirty="0">
              <a:latin typeface="Times New Roman" panose="02020603050405020304" pitchFamily="18" charset="0"/>
              <a:cs typeface="Times New Roman" panose="02020603050405020304" pitchFamily="18" charset="0"/>
            </a:endParaRPr>
          </a:p>
          <a:p>
            <a:pPr defTabSz="806906" fontAlgn="base">
              <a:spcBef>
                <a:spcPct val="0"/>
              </a:spcBef>
              <a:spcAft>
                <a:spcPct val="0"/>
              </a:spcAft>
              <a:defRPr/>
            </a:pPr>
            <a:r>
              <a:rPr lang="en-US" sz="2000" b="1" spc="25" dirty="0" smtClean="0">
                <a:solidFill>
                  <a:prstClr val="black"/>
                </a:solidFill>
                <a:latin typeface="Times New Roman" panose="02020603050405020304" pitchFamily="18" charset="0"/>
                <a:cs typeface="Times New Roman" panose="02020603050405020304" pitchFamily="18" charset="0"/>
              </a:rPr>
              <a:t>•</a:t>
            </a:r>
            <a:r>
              <a:rPr lang="en-US" sz="2400" b="1" spc="25" dirty="0" smtClean="0">
                <a:latin typeface="Times New Roman" panose="02020603050405020304" pitchFamily="18" charset="0"/>
                <a:cs typeface="Times New Roman" panose="02020603050405020304" pitchFamily="18" charset="0"/>
              </a:rPr>
              <a:t>Dr</a:t>
            </a:r>
            <a:r>
              <a:rPr lang="en-US" sz="2400" b="1" spc="25" dirty="0">
                <a:latin typeface="Times New Roman" panose="02020603050405020304" pitchFamily="18" charset="0"/>
                <a:cs typeface="Times New Roman" panose="02020603050405020304" pitchFamily="18" charset="0"/>
              </a:rPr>
              <a:t>. </a:t>
            </a:r>
            <a:r>
              <a:rPr lang="en-US" sz="2400" b="1" spc="25" dirty="0">
                <a:latin typeface="Times New Roman" panose="02020603050405020304" pitchFamily="18" charset="0"/>
                <a:cs typeface="Times New Roman" panose="02020603050405020304" pitchFamily="18" charset="0"/>
              </a:rPr>
              <a:t>Farqad</a:t>
            </a:r>
            <a:r>
              <a:rPr lang="en-US" sz="2400" b="1" spc="25" dirty="0">
                <a:latin typeface="Times New Roman" panose="02020603050405020304" pitchFamily="18" charset="0"/>
                <a:cs typeface="Times New Roman" panose="02020603050405020304" pitchFamily="18" charset="0"/>
              </a:rPr>
              <a:t> M. </a:t>
            </a:r>
            <a:r>
              <a:rPr lang="en-US" sz="2400" b="1" spc="25" dirty="0" smtClean="0">
                <a:latin typeface="Times New Roman" panose="02020603050405020304" pitchFamily="18" charset="0"/>
                <a:cs typeface="Times New Roman" panose="02020603050405020304" pitchFamily="18" charset="0"/>
              </a:rPr>
              <a:t>Al-</a:t>
            </a:r>
            <a:r>
              <a:rPr lang="en-US" sz="2400" b="1" spc="25" dirty="0" err="1" smtClean="0">
                <a:latin typeface="Times New Roman" panose="02020603050405020304" pitchFamily="18" charset="0"/>
                <a:cs typeface="Times New Roman" panose="02020603050405020304" pitchFamily="18" charset="0"/>
              </a:rPr>
              <a:t>Hamdani</a:t>
            </a:r>
            <a:endParaRPr lang="en-US" sz="2400" b="1" spc="25" dirty="0">
              <a:latin typeface="Times New Roman" panose="02020603050405020304" pitchFamily="18" charset="0"/>
              <a:cs typeface="Times New Roman" panose="02020603050405020304" pitchFamily="18" charset="0"/>
            </a:endParaRPr>
          </a:p>
          <a:p>
            <a:pPr defTabSz="806906" fontAlgn="base">
              <a:spcBef>
                <a:spcPct val="0"/>
              </a:spcBef>
              <a:spcAft>
                <a:spcPct val="0"/>
              </a:spcAft>
              <a:defRPr/>
            </a:pPr>
            <a:r>
              <a:rPr lang="en-US" sz="2400" b="1" spc="25" dirty="0">
                <a:solidFill>
                  <a:prstClr val="black"/>
                </a:solidFill>
                <a:latin typeface="Times New Roman" panose="02020603050405020304" pitchFamily="18" charset="0"/>
                <a:cs typeface="Times New Roman" panose="02020603050405020304" pitchFamily="18" charset="0"/>
              </a:rPr>
              <a:t>• Dr. </a:t>
            </a:r>
            <a:r>
              <a:rPr lang="en-US" sz="2400" b="1" spc="25" dirty="0" err="1">
                <a:solidFill>
                  <a:prstClr val="black"/>
                </a:solidFill>
                <a:latin typeface="Times New Roman" panose="02020603050405020304" pitchFamily="18" charset="0"/>
                <a:cs typeface="Times New Roman" panose="02020603050405020304" pitchFamily="18" charset="0"/>
              </a:rPr>
              <a:t>Shant</a:t>
            </a:r>
            <a:r>
              <a:rPr lang="en-US" sz="2400" b="1" spc="25" dirty="0">
                <a:solidFill>
                  <a:prstClr val="black"/>
                </a:solidFill>
                <a:latin typeface="Times New Roman" panose="02020603050405020304" pitchFamily="18" charset="0"/>
                <a:cs typeface="Times New Roman" panose="02020603050405020304" pitchFamily="18" charset="0"/>
              </a:rPr>
              <a:t> A. </a:t>
            </a:r>
            <a:r>
              <a:rPr lang="en-US" sz="2400" b="1" spc="25" dirty="0" err="1">
                <a:solidFill>
                  <a:prstClr val="black"/>
                </a:solidFill>
                <a:latin typeface="Times New Roman" panose="02020603050405020304" pitchFamily="18" charset="0"/>
                <a:cs typeface="Times New Roman" panose="02020603050405020304" pitchFamily="18" charset="0"/>
              </a:rPr>
              <a:t>Harotonian</a:t>
            </a:r>
            <a:endParaRPr lang="en-US" sz="2400" b="1" spc="25" dirty="0">
              <a:solidFill>
                <a:prstClr val="black"/>
              </a:solidFill>
              <a:latin typeface="Times New Roman" panose="02020603050405020304" pitchFamily="18" charset="0"/>
              <a:cs typeface="Times New Roman" panose="02020603050405020304" pitchFamily="18" charset="0"/>
            </a:endParaRPr>
          </a:p>
          <a:p>
            <a:pPr defTabSz="806906" fontAlgn="base">
              <a:spcBef>
                <a:spcPct val="0"/>
              </a:spcBef>
              <a:spcAft>
                <a:spcPct val="0"/>
              </a:spcAft>
              <a:defRPr/>
            </a:pPr>
            <a:endParaRPr lang="en-US" b="1" spc="25" dirty="0">
              <a:solidFill>
                <a:prstClr val="black"/>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220882" y="646737"/>
            <a:ext cx="6512579" cy="969484"/>
          </a:xfrm>
          <a:prstGeom prst="rect">
            <a:avLst/>
          </a:prstGeom>
          <a:ln>
            <a:solidFill>
              <a:schemeClr val="tx2"/>
            </a:solidFill>
          </a:ln>
        </p:spPr>
        <p:txBody>
          <a:bodyPr wrap="square" lIns="91429" tIns="45714" rIns="91429" bIns="45714">
            <a:spAutoFit/>
          </a:bodyPr>
          <a:lstStyle/>
          <a:p>
            <a:pPr algn="ctr" defTabSz="806906" fontAlgn="base">
              <a:spcBef>
                <a:spcPct val="0"/>
              </a:spcBef>
              <a:spcAft>
                <a:spcPct val="0"/>
              </a:spcAft>
              <a:defRPr/>
            </a:pPr>
            <a:r>
              <a:rPr lang="en-US" sz="2500" b="1" kern="0" dirty="0">
                <a:solidFill>
                  <a:srgbClr val="000000"/>
                </a:solidFill>
                <a:latin typeface="Times New Roman" panose="02020603050405020304" pitchFamily="18" charset="0"/>
                <a:cs typeface="Times New Roman" panose="02020603050405020304" pitchFamily="18" charset="0"/>
              </a:rPr>
              <a:t>Academic year 2026-2025</a:t>
            </a:r>
          </a:p>
          <a:p>
            <a:pPr algn="ctr" defTabSz="806906" fontAlgn="base">
              <a:spcBef>
                <a:spcPct val="0"/>
              </a:spcBef>
              <a:spcAft>
                <a:spcPct val="0"/>
              </a:spcAft>
              <a:defRPr/>
            </a:pPr>
            <a:r>
              <a:rPr lang="en-US" sz="3200" dirty="0">
                <a:solidFill>
                  <a:srgbClr val="002060"/>
                </a:solidFill>
                <a:latin typeface="Times New Roman" panose="02020603050405020304" pitchFamily="18" charset="0"/>
                <a:cs typeface="Times New Roman" panose="02020603050405020304" pitchFamily="18" charset="0"/>
              </a:rPr>
              <a:t>Student Selective Components</a:t>
            </a: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178" y="6011188"/>
            <a:ext cx="577417" cy="55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5"/>
          <a:stretch>
            <a:fillRect/>
          </a:stretch>
        </p:blipFill>
        <p:spPr>
          <a:xfrm>
            <a:off x="8001000" y="5757935"/>
            <a:ext cx="806824" cy="806824"/>
          </a:xfrm>
          <a:prstGeom prst="rect">
            <a:avLst/>
          </a:prstGeom>
        </p:spPr>
      </p:pic>
      <p:sp>
        <p:nvSpPr>
          <p:cNvPr id="17" name="TextBox 16"/>
          <p:cNvSpPr txBox="1"/>
          <p:nvPr/>
        </p:nvSpPr>
        <p:spPr>
          <a:xfrm>
            <a:off x="1038422" y="5916706"/>
            <a:ext cx="6877497" cy="709028"/>
          </a:xfrm>
          <a:prstGeom prst="rect">
            <a:avLst/>
          </a:prstGeom>
          <a:noFill/>
        </p:spPr>
        <p:txBody>
          <a:bodyPr wrap="square" lIns="91429" tIns="45714" rIns="91429" bIns="45714" rtlCol="0">
            <a:spAutoFit/>
          </a:bodyPr>
          <a:lstStyle/>
          <a:p>
            <a:pPr marL="307718" indent="-307718">
              <a:lnSpc>
                <a:spcPct val="107000"/>
              </a:lnSpc>
              <a:spcAft>
                <a:spcPts val="718"/>
              </a:spcAft>
              <a:buSzPts val="1000"/>
              <a:buFont typeface="Symbol" panose="05050102010706020507" pitchFamily="18" charset="2"/>
              <a:buChar char=""/>
              <a:tabLst>
                <a:tab pos="410291" algn="l"/>
              </a:tabLst>
            </a:pPr>
            <a:r>
              <a:rPr lang="en-US" sz="1600" dirty="0" err="1">
                <a:latin typeface="Times New Roman" panose="02020603050405020304" pitchFamily="18" charset="0"/>
                <a:ea typeface="Times New Roman" panose="02020603050405020304" pitchFamily="18" charset="0"/>
                <a:cs typeface="Arial" panose="020B0604020202020204" pitchFamily="34" charset="0"/>
              </a:rPr>
              <a:t>Jawetz</a:t>
            </a:r>
            <a:r>
              <a:rPr lang="en-US" sz="1600" dirty="0">
                <a:latin typeface="Times New Roman" panose="02020603050405020304" pitchFamily="18" charset="0"/>
                <a:ea typeface="Times New Roman" panose="02020603050405020304" pitchFamily="18" charset="0"/>
                <a:cs typeface="Arial" panose="020B0604020202020204" pitchFamily="34" charset="0"/>
              </a:rPr>
              <a:t>, Melnick, &amp; </a:t>
            </a:r>
            <a:r>
              <a:rPr lang="en-US" sz="1600" dirty="0" err="1">
                <a:latin typeface="Times New Roman" panose="02020603050405020304" pitchFamily="18" charset="0"/>
                <a:ea typeface="Times New Roman" panose="02020603050405020304" pitchFamily="18" charset="0"/>
                <a:cs typeface="Arial" panose="020B0604020202020204" pitchFamily="34" charset="0"/>
              </a:rPr>
              <a:t>Adelberg’s</a:t>
            </a:r>
            <a:r>
              <a:rPr lang="en-US" sz="1600" dirty="0">
                <a:latin typeface="Times New Roman" panose="02020603050405020304" pitchFamily="18" charset="0"/>
                <a:ea typeface="Times New Roman" panose="02020603050405020304" pitchFamily="18" charset="0"/>
                <a:cs typeface="Arial" panose="020B0604020202020204" pitchFamily="34" charset="0"/>
              </a:rPr>
              <a:t> Medical Microbiology, 28th Edition</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07718" indent="-307718">
              <a:lnSpc>
                <a:spcPct val="107000"/>
              </a:lnSpc>
              <a:spcAft>
                <a:spcPts val="718"/>
              </a:spcAft>
              <a:buSzPts val="1000"/>
              <a:buFont typeface="Symbol" panose="05050102010706020507" pitchFamily="18" charset="2"/>
              <a:buChar char=""/>
              <a:tabLst>
                <a:tab pos="410291" algn="l"/>
              </a:tabLst>
            </a:pPr>
            <a:r>
              <a:rPr lang="en-US" sz="1600" dirty="0">
                <a:latin typeface="Times New Roman" panose="02020603050405020304" pitchFamily="18" charset="0"/>
                <a:ea typeface="Times New Roman" panose="02020603050405020304" pitchFamily="18" charset="0"/>
                <a:cs typeface="Arial" panose="020B0604020202020204" pitchFamily="34" charset="0"/>
              </a:rPr>
              <a:t>Clinical Microbiology and Immunology</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3422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19" y="337542"/>
            <a:ext cx="6431887" cy="1408669"/>
          </a:xfrm>
        </p:spPr>
        <p:txBody>
          <a:bodyPr>
            <a:noAutofit/>
          </a:bodyPr>
          <a:lstStyle/>
          <a:p>
            <a:pPr algn="l"/>
            <a:r>
              <a:rPr lang="en-US" sz="3600" b="1" dirty="0">
                <a:solidFill>
                  <a:srgbClr val="FF0000"/>
                </a:solidFill>
                <a:latin typeface="Times New Roman" pitchFamily="18" charset="0"/>
                <a:cs typeface="Times New Roman" pitchFamily="18" charset="0"/>
              </a:rPr>
              <a:t>Staining and Microscopy</a:t>
            </a:r>
            <a:r>
              <a:rPr lang="en-US" sz="3600" b="1" i="1" dirty="0">
                <a:solidFill>
                  <a:srgbClr val="FF0000"/>
                </a:solidFill>
                <a:latin typeface="Times New Roman" pitchFamily="18" charset="0"/>
                <a:cs typeface="Times New Roman" pitchFamily="18" charset="0"/>
              </a:rPr>
              <a:t/>
            </a:r>
            <a:br>
              <a:rPr lang="en-US" sz="3600" b="1" i="1" dirty="0">
                <a:solidFill>
                  <a:srgbClr val="FF0000"/>
                </a:solidFill>
                <a:latin typeface="Times New Roman" pitchFamily="18" charset="0"/>
                <a:cs typeface="Times New Roman" pitchFamily="18" charset="0"/>
              </a:rPr>
            </a:br>
            <a:endParaRPr lang="en-US" sz="3600" b="1" i="1" dirty="0">
              <a:solidFill>
                <a:srgbClr val="FF0000"/>
              </a:solidFill>
              <a:latin typeface="Times New Roman" pitchFamily="18" charset="0"/>
              <a:cs typeface="Times New Roman" pitchFamily="18" charset="0"/>
            </a:endParaRPr>
          </a:p>
        </p:txBody>
      </p:sp>
      <p:sp>
        <p:nvSpPr>
          <p:cNvPr id="5" name="object 4"/>
          <p:cNvSpPr/>
          <p:nvPr/>
        </p:nvSpPr>
        <p:spPr>
          <a:xfrm>
            <a:off x="18560" y="8068"/>
            <a:ext cx="3891803"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algn="ctr">
              <a:lnSpc>
                <a:spcPts val="1632"/>
              </a:lnSpc>
              <a:spcBef>
                <a:spcPts val="84"/>
              </a:spcBef>
            </a:pPr>
            <a:endParaRPr lang="en-US" sz="1600" dirty="0">
              <a:latin typeface="Britannic Bold"/>
              <a:cs typeface="Britannic Bold"/>
            </a:endParaRPr>
          </a:p>
        </p:txBody>
      </p:sp>
      <p:sp>
        <p:nvSpPr>
          <p:cNvPr id="6" name="object 6"/>
          <p:cNvSpPr/>
          <p:nvPr/>
        </p:nvSpPr>
        <p:spPr>
          <a:xfrm>
            <a:off x="4037997" y="41408"/>
            <a:ext cx="706124" cy="627050"/>
          </a:xfrm>
          <a:prstGeom prst="rect">
            <a:avLst/>
          </a:prstGeom>
          <a:blipFill>
            <a:blip r:embed="rId2" cstate="print"/>
            <a:stretch>
              <a:fillRect/>
            </a:stretch>
          </a:blipFill>
        </p:spPr>
        <p:txBody>
          <a:bodyPr wrap="square" lIns="0" tIns="0" rIns="0" bIns="0" rtlCol="0"/>
          <a:lstStyle/>
          <a:p>
            <a:endParaRPr sz="1588"/>
          </a:p>
        </p:txBody>
      </p:sp>
      <p:sp>
        <p:nvSpPr>
          <p:cNvPr id="7"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8" name="object 8"/>
          <p:cNvSpPr txBox="1"/>
          <p:nvPr/>
        </p:nvSpPr>
        <p:spPr>
          <a:xfrm>
            <a:off x="5752989" y="84117"/>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latin typeface="Britannic Bold"/>
              <a:cs typeface="Britannic Bold"/>
            </a:endParaRPr>
          </a:p>
        </p:txBody>
      </p:sp>
      <p:sp>
        <p:nvSpPr>
          <p:cNvPr id="9" name="object 5"/>
          <p:cNvSpPr txBox="1"/>
          <p:nvPr/>
        </p:nvSpPr>
        <p:spPr>
          <a:xfrm>
            <a:off x="1049767" y="101389"/>
            <a:ext cx="2059081"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latin typeface="Britannic Bold"/>
              <a:cs typeface="Britannic Bold"/>
            </a:endParaRPr>
          </a:p>
        </p:txBody>
      </p:sp>
      <p:pic>
        <p:nvPicPr>
          <p:cNvPr id="10" name="Picture 12"/>
          <p:cNvPicPr>
            <a:picLocks noChangeAspect="1"/>
          </p:cNvPicPr>
          <p:nvPr/>
        </p:nvPicPr>
        <p:blipFill>
          <a:blip r:embed="rId3"/>
          <a:stretch>
            <a:fillRect/>
          </a:stretch>
        </p:blipFill>
        <p:spPr>
          <a:xfrm>
            <a:off x="8335854" y="6400800"/>
            <a:ext cx="806824" cy="451520"/>
          </a:xfrm>
          <a:prstGeom prst="rect">
            <a:avLst/>
          </a:prstGeom>
        </p:spPr>
      </p:pic>
      <p:sp>
        <p:nvSpPr>
          <p:cNvPr id="13"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IQ" sz="3200" b="1" dirty="0" smtClean="0">
                <a:solidFill>
                  <a:srgbClr val="FF0000"/>
                </a:solidFill>
              </a:rPr>
              <a:t>10</a:t>
            </a:r>
            <a:endParaRPr lang="en-US" sz="3200" b="1" dirty="0">
              <a:solidFill>
                <a:srgbClr val="FF0000"/>
              </a:solidFill>
            </a:endParaRPr>
          </a:p>
        </p:txBody>
      </p:sp>
      <p:sp>
        <p:nvSpPr>
          <p:cNvPr id="12" name="object 4"/>
          <p:cNvSpPr txBox="1">
            <a:spLocks noChangeArrowheads="1"/>
          </p:cNvSpPr>
          <p:nvPr/>
        </p:nvSpPr>
        <p:spPr bwMode="auto">
          <a:xfrm>
            <a:off x="141890" y="1273232"/>
            <a:ext cx="8597375"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5600" indent="-342900" eaLnBrk="0" hangingPunct="0">
              <a:tabLst>
                <a:tab pos="355600" algn="l"/>
              </a:tabLst>
              <a:defRPr>
                <a:solidFill>
                  <a:schemeClr val="tx1"/>
                </a:solidFill>
                <a:latin typeface="Calibri" pitchFamily="34" charset="0"/>
                <a:cs typeface="Arial" charset="0"/>
              </a:defRPr>
            </a:lvl1pPr>
            <a:lvl2pPr marL="742950" indent="-285750" eaLnBrk="0" hangingPunct="0">
              <a:tabLst>
                <a:tab pos="355600" algn="l"/>
              </a:tabLst>
              <a:defRPr>
                <a:solidFill>
                  <a:schemeClr val="tx1"/>
                </a:solidFill>
                <a:latin typeface="Calibri" pitchFamily="34" charset="0"/>
                <a:cs typeface="Arial" charset="0"/>
              </a:defRPr>
            </a:lvl2pPr>
            <a:lvl3pPr marL="1143000" indent="-228600" eaLnBrk="0" hangingPunct="0">
              <a:tabLst>
                <a:tab pos="355600" algn="l"/>
              </a:tabLst>
              <a:defRPr>
                <a:solidFill>
                  <a:schemeClr val="tx1"/>
                </a:solidFill>
                <a:latin typeface="Calibri" pitchFamily="34" charset="0"/>
                <a:cs typeface="Arial" charset="0"/>
              </a:defRPr>
            </a:lvl3pPr>
            <a:lvl4pPr marL="1600200" indent="-228600" eaLnBrk="0" hangingPunct="0">
              <a:tabLst>
                <a:tab pos="355600" algn="l"/>
              </a:tabLst>
              <a:defRPr>
                <a:solidFill>
                  <a:schemeClr val="tx1"/>
                </a:solidFill>
                <a:latin typeface="Calibri" pitchFamily="34" charset="0"/>
                <a:cs typeface="Arial" charset="0"/>
              </a:defRPr>
            </a:lvl4pPr>
            <a:lvl5pPr marL="2057400" indent="-228600" eaLnBrk="0" hangingPunct="0">
              <a:tabLst>
                <a:tab pos="3556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3556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3556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3556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355600" algn="l"/>
              </a:tabLst>
              <a:defRPr>
                <a:solidFill>
                  <a:schemeClr val="tx1"/>
                </a:solidFill>
                <a:latin typeface="Calibri" pitchFamily="34" charset="0"/>
                <a:cs typeface="Arial" charset="0"/>
              </a:defRPr>
            </a:lvl9pPr>
          </a:lstStyle>
          <a:p>
            <a:pPr marL="469900" indent="-457200" algn="just" eaLnBrk="1" hangingPunct="1">
              <a:buClr>
                <a:srgbClr val="FF0000"/>
              </a:buClr>
              <a:buFont typeface="Wingdings" pitchFamily="2" charset="2"/>
              <a:buChar char="ü"/>
            </a:pP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Stains </a:t>
            </a:r>
            <a:r>
              <a:rPr lang="en-US" sz="2400" dirty="0">
                <a:latin typeface="Times New Roman" pitchFamily="18" charset="0"/>
                <a:cs typeface="Times New Roman" pitchFamily="18" charset="0"/>
              </a:rPr>
              <a:t>enable easier visualization under a microscope. </a:t>
            </a:r>
          </a:p>
          <a:p>
            <a:pPr algn="just" eaLnBrk="1" hangingPunct="1">
              <a:buClr>
                <a:srgbClr val="FF0000"/>
              </a:buClr>
              <a:buFont typeface="Wingdings" pitchFamily="2" charset="2"/>
              <a:buChar char="ü"/>
            </a:pPr>
            <a:r>
              <a:rPr lang="en-US" sz="2400" dirty="0">
                <a:latin typeface="Times New Roman" pitchFamily="18" charset="0"/>
                <a:cs typeface="Times New Roman" pitchFamily="18" charset="0"/>
              </a:rPr>
              <a:t>Doctors sometimes can identify a microorganism simply by looking at it under a microscope.</a:t>
            </a:r>
          </a:p>
          <a:p>
            <a:pPr algn="just" eaLnBrk="1" hangingPunct="1">
              <a:buClr>
                <a:srgbClr val="FF0000"/>
              </a:buClr>
              <a:buFont typeface="Wingdings" pitchFamily="2" charset="2"/>
              <a:buChar char="ü"/>
            </a:pPr>
            <a:endParaRPr lang="en-US" sz="2400" dirty="0">
              <a:latin typeface="Times New Roman" pitchFamily="18" charset="0"/>
              <a:cs typeface="Times New Roman" pitchFamily="18" charset="0"/>
            </a:endParaRPr>
          </a:p>
          <a:p>
            <a:pPr algn="just" eaLnBrk="1" hangingPunct="1">
              <a:buClr>
                <a:srgbClr val="FF0000"/>
              </a:buClr>
              <a:buFont typeface="Wingdings" pitchFamily="2" charset="2"/>
              <a:buChar char="ü"/>
            </a:pPr>
            <a:r>
              <a:rPr lang="en-US" sz="2400" dirty="0">
                <a:latin typeface="Times New Roman" pitchFamily="18" charset="0"/>
                <a:cs typeface="Times New Roman" pitchFamily="18" charset="0"/>
              </a:rPr>
              <a:t>Most samples are treated with stains. Stains are special dyes that color the microorganisms, causing them to stand out from the background. Some microorganisms have a distinctive size, shape, and stained color that enable doctors to recognize them</a:t>
            </a:r>
            <a:r>
              <a:rPr lang="en-US" sz="2400" dirty="0" smtClean="0">
                <a:latin typeface="Times New Roman" pitchFamily="18" charset="0"/>
                <a:cs typeface="Times New Roman" pitchFamily="18" charset="0"/>
              </a:rPr>
              <a:t>.</a:t>
            </a:r>
          </a:p>
          <a:p>
            <a:pPr marL="12700" indent="0" algn="just" eaLnBrk="1" hangingPunct="1">
              <a:buClr>
                <a:srgbClr val="FF0000"/>
              </a:buClr>
            </a:pPr>
            <a:endParaRPr lang="en-US" sz="2400" dirty="0" smtClean="0">
              <a:latin typeface="Times New Roman" pitchFamily="18" charset="0"/>
              <a:cs typeface="Times New Roman" pitchFamily="18" charset="0"/>
            </a:endParaRPr>
          </a:p>
          <a:p>
            <a:pPr algn="just" eaLnBrk="1" hangingPunct="1">
              <a:buClr>
                <a:srgbClr val="FF0000"/>
              </a:buClr>
              <a:buFont typeface="Wingdings" pitchFamily="2" charset="2"/>
              <a:buChar char="ü"/>
            </a:pPr>
            <a:r>
              <a:rPr lang="en-US" sz="2400" dirty="0">
                <a:latin typeface="Times New Roman" pitchFamily="18" charset="0"/>
                <a:cs typeface="Times New Roman" pitchFamily="18" charset="0"/>
              </a:rPr>
              <a:t>However, many microorganisms look alike and cannot be distinguished using a microscope. Also, there must be enough of them, and they must be large enough to be seen with a microscope. For example, viruses cannot be identified using a microscope because they are too small.</a:t>
            </a:r>
          </a:p>
        </p:txBody>
      </p:sp>
    </p:spTree>
    <p:extLst>
      <p:ext uri="{BB962C8B-B14F-4D97-AF65-F5344CB8AC3E}">
        <p14:creationId xmlns:p14="http://schemas.microsoft.com/office/powerpoint/2010/main" val="385741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bject 2"/>
          <p:cNvSpPr txBox="1">
            <a:spLocks noChangeArrowheads="1"/>
          </p:cNvSpPr>
          <p:nvPr/>
        </p:nvSpPr>
        <p:spPr bwMode="auto">
          <a:xfrm>
            <a:off x="200229" y="887991"/>
            <a:ext cx="87703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5600" indent="-342900" eaLnBrk="0" hangingPunct="0">
              <a:tabLst>
                <a:tab pos="355600" algn="l"/>
              </a:tabLst>
              <a:defRPr>
                <a:solidFill>
                  <a:schemeClr val="tx1"/>
                </a:solidFill>
                <a:latin typeface="Calibri" pitchFamily="34" charset="0"/>
                <a:cs typeface="Arial" charset="0"/>
              </a:defRPr>
            </a:lvl1pPr>
            <a:lvl2pPr marL="742950" indent="-285750" eaLnBrk="0" hangingPunct="0">
              <a:tabLst>
                <a:tab pos="355600" algn="l"/>
              </a:tabLst>
              <a:defRPr>
                <a:solidFill>
                  <a:schemeClr val="tx1"/>
                </a:solidFill>
                <a:latin typeface="Calibri" pitchFamily="34" charset="0"/>
                <a:cs typeface="Arial" charset="0"/>
              </a:defRPr>
            </a:lvl2pPr>
            <a:lvl3pPr marL="1143000" indent="-228600" eaLnBrk="0" hangingPunct="0">
              <a:tabLst>
                <a:tab pos="355600" algn="l"/>
              </a:tabLst>
              <a:defRPr>
                <a:solidFill>
                  <a:schemeClr val="tx1"/>
                </a:solidFill>
                <a:latin typeface="Calibri" pitchFamily="34" charset="0"/>
                <a:cs typeface="Arial" charset="0"/>
              </a:defRPr>
            </a:lvl3pPr>
            <a:lvl4pPr marL="1600200" indent="-228600" eaLnBrk="0" hangingPunct="0">
              <a:tabLst>
                <a:tab pos="355600" algn="l"/>
              </a:tabLst>
              <a:defRPr>
                <a:solidFill>
                  <a:schemeClr val="tx1"/>
                </a:solidFill>
                <a:latin typeface="Calibri" pitchFamily="34" charset="0"/>
                <a:cs typeface="Arial" charset="0"/>
              </a:defRPr>
            </a:lvl4pPr>
            <a:lvl5pPr marL="2057400" indent="-228600" eaLnBrk="0" hangingPunct="0">
              <a:tabLst>
                <a:tab pos="3556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3556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3556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3556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355600" algn="l"/>
              </a:tabLst>
              <a:defRPr>
                <a:solidFill>
                  <a:schemeClr val="tx1"/>
                </a:solidFill>
                <a:latin typeface="Calibri" pitchFamily="34" charset="0"/>
                <a:cs typeface="Arial" charset="0"/>
              </a:defRPr>
            </a:lvl9pPr>
          </a:lstStyle>
          <a:p>
            <a:pPr marL="469900" indent="-457200" eaLnBrk="1" hangingPunct="1">
              <a:buClr>
                <a:srgbClr val="DC9D1F"/>
              </a:buClr>
              <a:buFont typeface="Wingdings" pitchFamily="2" charset="2"/>
              <a:buChar char="ü"/>
            </a:pPr>
            <a:r>
              <a:rPr lang="en-US" sz="2800" dirty="0" smtClean="0">
                <a:latin typeface="+mn-lt"/>
              </a:rPr>
              <a:t>Bacteria </a:t>
            </a:r>
            <a:r>
              <a:rPr lang="en-US" sz="2800" dirty="0">
                <a:latin typeface="+mn-lt"/>
              </a:rPr>
              <a:t>are classified as follows</a:t>
            </a:r>
            <a:r>
              <a:rPr lang="en-US" sz="2800" dirty="0" smtClean="0">
                <a:latin typeface="+mn-lt"/>
              </a:rPr>
              <a:t>:</a:t>
            </a:r>
          </a:p>
          <a:p>
            <a:pPr marL="12700" indent="0" eaLnBrk="1" hangingPunct="1">
              <a:buClr>
                <a:srgbClr val="DC9D1F"/>
              </a:buClr>
            </a:pPr>
            <a:endParaRPr lang="en-US" sz="2800" dirty="0">
              <a:latin typeface="+mn-lt"/>
            </a:endParaRPr>
          </a:p>
          <a:p>
            <a:pPr marL="469900" indent="-457200" eaLnBrk="1" hangingPunct="1">
              <a:buClr>
                <a:srgbClr val="DC9D1F"/>
              </a:buClr>
              <a:buFont typeface="Wingdings" pitchFamily="2" charset="2"/>
              <a:buChar char="§"/>
            </a:pPr>
            <a:r>
              <a:rPr lang="en-US" sz="2800" dirty="0" smtClean="0">
                <a:latin typeface="+mn-lt"/>
              </a:rPr>
              <a:t>Gram-positive </a:t>
            </a:r>
            <a:r>
              <a:rPr lang="en-US" sz="2800" dirty="0">
                <a:latin typeface="+mn-lt"/>
              </a:rPr>
              <a:t>(they look blue because they retain the violet Gram stain</a:t>
            </a:r>
            <a:r>
              <a:rPr lang="en-US" sz="2800" dirty="0" smtClean="0">
                <a:latin typeface="+mn-lt"/>
              </a:rPr>
              <a:t>).</a:t>
            </a:r>
          </a:p>
          <a:p>
            <a:pPr marL="12700" indent="0" eaLnBrk="1" hangingPunct="1">
              <a:buClr>
                <a:srgbClr val="DC9D1F"/>
              </a:buClr>
            </a:pPr>
            <a:endParaRPr lang="en-US" sz="2800" dirty="0">
              <a:latin typeface="+mn-lt"/>
            </a:endParaRPr>
          </a:p>
          <a:p>
            <a:pPr marL="469900" indent="-457200" eaLnBrk="1" hangingPunct="1">
              <a:buClr>
                <a:srgbClr val="DC9D1F"/>
              </a:buClr>
              <a:buFont typeface="Wingdings" pitchFamily="2" charset="2"/>
              <a:buChar char="§"/>
            </a:pPr>
            <a:r>
              <a:rPr lang="en-US" sz="2800" dirty="0">
                <a:latin typeface="+mn-lt"/>
              </a:rPr>
              <a:t>Gram-negative (they look red because they do not retain the stain</a:t>
            </a:r>
            <a:r>
              <a:rPr lang="en-US" sz="2800" dirty="0" smtClean="0">
                <a:latin typeface="+mn-lt"/>
              </a:rPr>
              <a:t>).</a:t>
            </a:r>
          </a:p>
          <a:p>
            <a:pPr marL="12700" indent="0" eaLnBrk="1" hangingPunct="1">
              <a:buClr>
                <a:srgbClr val="DC9D1F"/>
              </a:buClr>
            </a:pPr>
            <a:endParaRPr lang="en-US" sz="2800" dirty="0">
              <a:latin typeface="+mn-lt"/>
            </a:endParaRPr>
          </a:p>
          <a:p>
            <a:pPr marL="469900" indent="-457200" eaLnBrk="1" hangingPunct="1">
              <a:buClr>
                <a:srgbClr val="DC9D1F"/>
              </a:buClr>
              <a:buFont typeface="Wingdings" pitchFamily="2" charset="2"/>
              <a:buChar char="ü"/>
            </a:pPr>
            <a:r>
              <a:rPr lang="en-US" sz="2800" dirty="0" smtClean="0">
                <a:latin typeface="+mn-lt"/>
              </a:rPr>
              <a:t> Doctors </a:t>
            </a:r>
            <a:r>
              <a:rPr lang="en-US" sz="2800" dirty="0">
                <a:latin typeface="+mn-lt"/>
              </a:rPr>
              <a:t>can sometimes decide what antibiotics to use based on whether bacteria are gram-positive or gram-negative. Gram-positive and gram-negative bacteria tend to be susceptible to different groups of antibiotics</a:t>
            </a:r>
            <a:r>
              <a:rPr lang="en-US" sz="2800" dirty="0" smtClean="0">
                <a:latin typeface="+mn-lt"/>
              </a:rPr>
              <a:t>.</a:t>
            </a:r>
            <a:endParaRPr lang="en-US" sz="2800" dirty="0">
              <a:latin typeface="+mn-lt"/>
            </a:endParaRPr>
          </a:p>
        </p:txBody>
      </p:sp>
      <p:sp>
        <p:nvSpPr>
          <p:cNvPr id="7" name="object 4"/>
          <p:cNvSpPr/>
          <p:nvPr/>
        </p:nvSpPr>
        <p:spPr>
          <a:xfrm>
            <a:off x="18560" y="8068"/>
            <a:ext cx="3891803"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algn="ctr">
              <a:lnSpc>
                <a:spcPts val="1632"/>
              </a:lnSpc>
              <a:spcBef>
                <a:spcPts val="84"/>
              </a:spcBef>
            </a:pPr>
            <a:endParaRPr lang="en-US" sz="1600" dirty="0">
              <a:latin typeface="Britannic Bold"/>
              <a:cs typeface="Britannic Bold"/>
            </a:endParaRPr>
          </a:p>
        </p:txBody>
      </p:sp>
      <p:sp>
        <p:nvSpPr>
          <p:cNvPr id="8" name="object 6"/>
          <p:cNvSpPr/>
          <p:nvPr/>
        </p:nvSpPr>
        <p:spPr>
          <a:xfrm>
            <a:off x="4037997" y="41408"/>
            <a:ext cx="706124" cy="627050"/>
          </a:xfrm>
          <a:prstGeom prst="rect">
            <a:avLst/>
          </a:prstGeom>
          <a:blipFill>
            <a:blip r:embed="rId3" cstate="print"/>
            <a:stretch>
              <a:fillRect/>
            </a:stretch>
          </a:blipFill>
        </p:spPr>
        <p:txBody>
          <a:bodyPr wrap="square" lIns="0" tIns="0" rIns="0" bIns="0" rtlCol="0"/>
          <a:lstStyle/>
          <a:p>
            <a:endParaRPr sz="1588"/>
          </a:p>
        </p:txBody>
      </p:sp>
      <p:sp>
        <p:nvSpPr>
          <p:cNvPr id="9"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10" name="object 8"/>
          <p:cNvSpPr txBox="1"/>
          <p:nvPr/>
        </p:nvSpPr>
        <p:spPr>
          <a:xfrm>
            <a:off x="5752989" y="84117"/>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latin typeface="Britannic Bold"/>
              <a:cs typeface="Britannic Bold"/>
            </a:endParaRPr>
          </a:p>
        </p:txBody>
      </p:sp>
      <p:sp>
        <p:nvSpPr>
          <p:cNvPr id="11" name="object 5"/>
          <p:cNvSpPr txBox="1"/>
          <p:nvPr/>
        </p:nvSpPr>
        <p:spPr>
          <a:xfrm>
            <a:off x="1049767" y="101389"/>
            <a:ext cx="2059081"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latin typeface="Britannic Bold"/>
              <a:cs typeface="Britannic Bold"/>
            </a:endParaRPr>
          </a:p>
        </p:txBody>
      </p:sp>
      <p:pic>
        <p:nvPicPr>
          <p:cNvPr id="12" name="Picture 12"/>
          <p:cNvPicPr>
            <a:picLocks noChangeAspect="1"/>
          </p:cNvPicPr>
          <p:nvPr/>
        </p:nvPicPr>
        <p:blipFill>
          <a:blip r:embed="rId4"/>
          <a:stretch>
            <a:fillRect/>
          </a:stretch>
        </p:blipFill>
        <p:spPr>
          <a:xfrm>
            <a:off x="8363618" y="6058600"/>
            <a:ext cx="806824" cy="806824"/>
          </a:xfrm>
          <a:prstGeom prst="rect">
            <a:avLst/>
          </a:prstGeom>
        </p:spPr>
      </p:pic>
      <p:sp>
        <p:nvSpPr>
          <p:cNvPr id="13"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IQ" sz="3200" b="1" dirty="0" smtClean="0">
                <a:solidFill>
                  <a:srgbClr val="FF0000"/>
                </a:solidFill>
              </a:rPr>
              <a:t>11</a:t>
            </a:r>
            <a:endParaRPr lang="en-US" sz="3200" b="1" dirty="0">
              <a:solidFill>
                <a:srgbClr val="FF0000"/>
              </a:solidFill>
            </a:endParaRPr>
          </a:p>
        </p:txBody>
      </p:sp>
    </p:spTree>
    <p:extLst>
      <p:ext uri="{BB962C8B-B14F-4D97-AF65-F5344CB8AC3E}">
        <p14:creationId xmlns:p14="http://schemas.microsoft.com/office/powerpoint/2010/main" val="464702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p:nvPr/>
        </p:nvSpPr>
        <p:spPr>
          <a:xfrm>
            <a:off x="18560" y="8068"/>
            <a:ext cx="3891803"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algn="ctr">
              <a:lnSpc>
                <a:spcPts val="1632"/>
              </a:lnSpc>
              <a:spcBef>
                <a:spcPts val="84"/>
              </a:spcBef>
            </a:pPr>
            <a:endParaRPr lang="en-US" sz="1600" dirty="0">
              <a:latin typeface="Britannic Bold"/>
              <a:cs typeface="Britannic Bold"/>
            </a:endParaRPr>
          </a:p>
        </p:txBody>
      </p:sp>
      <p:sp>
        <p:nvSpPr>
          <p:cNvPr id="6" name="object 6"/>
          <p:cNvSpPr/>
          <p:nvPr/>
        </p:nvSpPr>
        <p:spPr>
          <a:xfrm>
            <a:off x="4037997" y="41408"/>
            <a:ext cx="706124" cy="627050"/>
          </a:xfrm>
          <a:prstGeom prst="rect">
            <a:avLst/>
          </a:prstGeom>
          <a:blipFill>
            <a:blip r:embed="rId2" cstate="print"/>
            <a:stretch>
              <a:fillRect/>
            </a:stretch>
          </a:blipFill>
        </p:spPr>
        <p:txBody>
          <a:bodyPr wrap="square" lIns="0" tIns="0" rIns="0" bIns="0" rtlCol="0"/>
          <a:lstStyle/>
          <a:p>
            <a:endParaRPr sz="1588"/>
          </a:p>
        </p:txBody>
      </p:sp>
      <p:sp>
        <p:nvSpPr>
          <p:cNvPr id="7"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8" name="object 8"/>
          <p:cNvSpPr txBox="1"/>
          <p:nvPr/>
        </p:nvSpPr>
        <p:spPr>
          <a:xfrm>
            <a:off x="5752989" y="84117"/>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latin typeface="Britannic Bold"/>
              <a:cs typeface="Britannic Bold"/>
            </a:endParaRPr>
          </a:p>
        </p:txBody>
      </p:sp>
      <p:sp>
        <p:nvSpPr>
          <p:cNvPr id="9" name="object 5"/>
          <p:cNvSpPr txBox="1"/>
          <p:nvPr/>
        </p:nvSpPr>
        <p:spPr>
          <a:xfrm>
            <a:off x="1049767" y="101389"/>
            <a:ext cx="2059081"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latin typeface="Britannic Bold"/>
              <a:cs typeface="Britannic Bold"/>
            </a:endParaRPr>
          </a:p>
        </p:txBody>
      </p:sp>
      <p:sp>
        <p:nvSpPr>
          <p:cNvPr id="10" name="مستطيل 9"/>
          <p:cNvSpPr/>
          <p:nvPr/>
        </p:nvSpPr>
        <p:spPr>
          <a:xfrm>
            <a:off x="224660" y="532656"/>
            <a:ext cx="2368982" cy="646331"/>
          </a:xfrm>
          <a:prstGeom prst="rect">
            <a:avLst/>
          </a:prstGeom>
        </p:spPr>
        <p:txBody>
          <a:bodyPr wrap="none">
            <a:spAutoFit/>
          </a:bodyPr>
          <a:lstStyle/>
          <a:p>
            <a:r>
              <a:rPr lang="en-US" sz="3600" b="1" dirty="0">
                <a:solidFill>
                  <a:srgbClr val="FF0000"/>
                </a:solidFill>
              </a:rPr>
              <a:t>Gram stain </a:t>
            </a:r>
          </a:p>
        </p:txBody>
      </p:sp>
      <p:sp>
        <p:nvSpPr>
          <p:cNvPr id="13" name="مستطيل 12"/>
          <p:cNvSpPr/>
          <p:nvPr/>
        </p:nvSpPr>
        <p:spPr>
          <a:xfrm>
            <a:off x="18561" y="950720"/>
            <a:ext cx="9111914" cy="5632311"/>
          </a:xfrm>
          <a:prstGeom prst="rect">
            <a:avLst/>
          </a:prstGeom>
        </p:spPr>
        <p:txBody>
          <a:bodyPr wrap="square">
            <a:spAutoFit/>
          </a:bodyPr>
          <a:lstStyle/>
          <a:p>
            <a:pPr marL="342900" indent="-342900">
              <a:buClr>
                <a:srgbClr val="FF0000"/>
              </a:buClr>
              <a:buFont typeface="Wingdings" pitchFamily="2" charset="2"/>
              <a:buChar char="ü"/>
            </a:pPr>
            <a:r>
              <a:rPr lang="en-US" sz="2400" dirty="0">
                <a:latin typeface="Times New Roman" pitchFamily="18" charset="0"/>
                <a:cs typeface="Times New Roman" pitchFamily="18" charset="0"/>
              </a:rPr>
              <a:t>Is a differentiated stain used to stain the bacterial cell wall. In this method we used a basic dye crystal violet which stain all bacteria to appear violet in color.</a:t>
            </a:r>
          </a:p>
          <a:p>
            <a:pPr>
              <a:buClr>
                <a:srgbClr val="FF0000"/>
              </a:buClr>
            </a:pPr>
            <a:endParaRPr lang="en-US" sz="2400" dirty="0">
              <a:latin typeface="Times New Roman" pitchFamily="18" charset="0"/>
              <a:cs typeface="Times New Roman" pitchFamily="18" charset="0"/>
            </a:endParaRPr>
          </a:p>
          <a:p>
            <a:pPr marL="342900" indent="-342900">
              <a:buClr>
                <a:srgbClr val="FF0000"/>
              </a:buClr>
              <a:buFont typeface="Wingdings" pitchFamily="2" charset="2"/>
              <a:buChar char="ü"/>
            </a:pPr>
            <a:r>
              <a:rPr lang="en-US" sz="2400" dirty="0">
                <a:latin typeface="Times New Roman" pitchFamily="18" charset="0"/>
                <a:cs typeface="Times New Roman" pitchFamily="18" charset="0"/>
              </a:rPr>
              <a:t>Iodine, which acts as mordant dye ,it increase the affinity between the bacterial cell wall and the stain.   95% alcohol for </a:t>
            </a:r>
            <a:r>
              <a:rPr lang="en-US" sz="2400" dirty="0" err="1">
                <a:latin typeface="Times New Roman" pitchFamily="18" charset="0"/>
                <a:cs typeface="Times New Roman" pitchFamily="18" charset="0"/>
              </a:rPr>
              <a:t>decolorization</a:t>
            </a:r>
            <a:r>
              <a:rPr lang="en-US" sz="2400" dirty="0">
                <a:latin typeface="Times New Roman" pitchFamily="18" charset="0"/>
                <a:cs typeface="Times New Roman" pitchFamily="18" charset="0"/>
              </a:rPr>
              <a:t>.</a:t>
            </a:r>
          </a:p>
          <a:p>
            <a:pPr>
              <a:buClr>
                <a:srgbClr val="FF0000"/>
              </a:buClr>
            </a:pPr>
            <a:endParaRPr lang="en-US" sz="2400" dirty="0">
              <a:latin typeface="Times New Roman" pitchFamily="18" charset="0"/>
              <a:cs typeface="Times New Roman" pitchFamily="18" charset="0"/>
            </a:endParaRPr>
          </a:p>
          <a:p>
            <a:pPr marL="342900" indent="-342900">
              <a:buClr>
                <a:srgbClr val="FF0000"/>
              </a:buClr>
              <a:buFont typeface="Wingdings" pitchFamily="2" charset="2"/>
              <a:buChar char="ü"/>
            </a:pPr>
            <a:r>
              <a:rPr lang="en-US" sz="2400" dirty="0" err="1">
                <a:latin typeface="Times New Roman" pitchFamily="18" charset="0"/>
                <a:cs typeface="Times New Roman" pitchFamily="18" charset="0"/>
              </a:rPr>
              <a:t>Safranin</a:t>
            </a:r>
            <a:r>
              <a:rPr lang="en-US" sz="2400" dirty="0">
                <a:latin typeface="Times New Roman" pitchFamily="18" charset="0"/>
                <a:cs typeface="Times New Roman" pitchFamily="18" charset="0"/>
              </a:rPr>
              <a:t> is the counter stain which stain the decolorized bacteria giving it a pink /red color.</a:t>
            </a:r>
          </a:p>
          <a:p>
            <a:pPr>
              <a:buClr>
                <a:srgbClr val="FF0000"/>
              </a:buClr>
            </a:pPr>
            <a:endParaRPr lang="en-US" sz="2400" dirty="0">
              <a:latin typeface="Times New Roman" pitchFamily="18" charset="0"/>
              <a:cs typeface="Times New Roman" pitchFamily="18" charset="0"/>
            </a:endParaRPr>
          </a:p>
          <a:p>
            <a:pPr marL="342900" indent="-342900">
              <a:buClr>
                <a:srgbClr val="FF0000"/>
              </a:buClr>
              <a:buFont typeface="Wingdings" pitchFamily="2" charset="2"/>
              <a:buChar char="ü"/>
            </a:pPr>
            <a:r>
              <a:rPr lang="en-US" sz="2400" dirty="0">
                <a:latin typeface="Times New Roman" pitchFamily="18" charset="0"/>
                <a:cs typeface="Times New Roman" pitchFamily="18" charset="0"/>
              </a:rPr>
              <a:t>The main difference in the cell wall between gram </a:t>
            </a:r>
            <a:r>
              <a:rPr lang="en-US" sz="2400" dirty="0">
                <a:latin typeface="Times New Roman" pitchFamily="18" charset="0"/>
                <a:ea typeface="Yu Gothic UI Semibold" panose="020B0700000000000000" pitchFamily="34" charset="-128"/>
                <a:cs typeface="Times New Roman" pitchFamily="18" charset="0"/>
              </a:rPr>
              <a:t>+</a:t>
            </a:r>
            <a:r>
              <a:rPr lang="en-US" sz="2400" dirty="0" err="1">
                <a:latin typeface="Times New Roman" pitchFamily="18" charset="0"/>
                <a:ea typeface="Yu Gothic UI Semibold" panose="020B0700000000000000" pitchFamily="34" charset="-128"/>
                <a:cs typeface="Times New Roman" pitchFamily="18" charset="0"/>
              </a:rPr>
              <a:t>ve</a:t>
            </a:r>
            <a:r>
              <a:rPr lang="en-US" sz="2400" dirty="0">
                <a:latin typeface="Times New Roman" pitchFamily="18" charset="0"/>
                <a:ea typeface="Yu Gothic UI Semibold" panose="020B0700000000000000" pitchFamily="34" charset="-128"/>
                <a:cs typeface="Times New Roman" pitchFamily="18" charset="0"/>
              </a:rPr>
              <a:t> &amp; - </a:t>
            </a:r>
            <a:r>
              <a:rPr lang="en-US" sz="2400" dirty="0" err="1">
                <a:latin typeface="Times New Roman" pitchFamily="18" charset="0"/>
                <a:ea typeface="Yu Gothic UI Semibold" panose="020B0700000000000000" pitchFamily="34" charset="-128"/>
                <a:cs typeface="Times New Roman" pitchFamily="18" charset="0"/>
              </a:rPr>
              <a:t>ve</a:t>
            </a:r>
            <a:r>
              <a:rPr lang="en-US" sz="2400" dirty="0">
                <a:latin typeface="Times New Roman" pitchFamily="18" charset="0"/>
                <a:ea typeface="Yu Gothic UI Semibold" panose="020B0700000000000000" pitchFamily="34" charset="-128"/>
                <a:cs typeface="Times New Roman" pitchFamily="18" charset="0"/>
              </a:rPr>
              <a:t>  bacteria is the concentration of </a:t>
            </a:r>
            <a:r>
              <a:rPr lang="en-US" sz="2400" dirty="0" err="1">
                <a:latin typeface="Times New Roman" pitchFamily="18" charset="0"/>
                <a:ea typeface="Yu Gothic UI Semibold" panose="020B0700000000000000" pitchFamily="34" charset="-128"/>
                <a:cs typeface="Times New Roman" pitchFamily="18" charset="0"/>
              </a:rPr>
              <a:t>peptedoglycan</a:t>
            </a:r>
            <a:r>
              <a:rPr lang="en-US" sz="2400" dirty="0">
                <a:latin typeface="Times New Roman" pitchFamily="18" charset="0"/>
                <a:ea typeface="Yu Gothic UI Semibold" panose="020B0700000000000000" pitchFamily="34" charset="-128"/>
                <a:cs typeface="Times New Roman" pitchFamily="18" charset="0"/>
              </a:rPr>
              <a:t> in the cell wall.</a:t>
            </a:r>
          </a:p>
          <a:p>
            <a:pPr marL="342900" indent="-342900">
              <a:buClr>
                <a:srgbClr val="FF0000"/>
              </a:buClr>
              <a:buFont typeface="Wingdings" pitchFamily="2" charset="2"/>
              <a:buChar char="ü"/>
            </a:pPr>
            <a:endParaRPr lang="en-US" sz="2400" dirty="0">
              <a:latin typeface="Times New Roman" pitchFamily="18" charset="0"/>
              <a:ea typeface="Yu Gothic UI Semibold" panose="020B0700000000000000" pitchFamily="34" charset="-128"/>
              <a:cs typeface="Times New Roman" pitchFamily="18" charset="0"/>
            </a:endParaRPr>
          </a:p>
          <a:p>
            <a:pPr marL="342900" indent="-342900">
              <a:buClr>
                <a:srgbClr val="FF0000"/>
              </a:buClr>
              <a:buFont typeface="Wingdings" pitchFamily="2" charset="2"/>
              <a:buChar char="ü"/>
            </a:pPr>
            <a:r>
              <a:rPr lang="en-US" sz="2400" dirty="0">
                <a:latin typeface="Times New Roman" pitchFamily="18" charset="0"/>
                <a:ea typeface="Yu Gothic UI Semibold" panose="020B0700000000000000" pitchFamily="34" charset="-128"/>
                <a:cs typeface="Times New Roman" pitchFamily="18" charset="0"/>
              </a:rPr>
              <a:t>Gram + </a:t>
            </a:r>
            <a:r>
              <a:rPr lang="en-US" sz="2400" dirty="0" err="1">
                <a:latin typeface="Times New Roman" pitchFamily="18" charset="0"/>
                <a:ea typeface="Yu Gothic UI Semibold" panose="020B0700000000000000" pitchFamily="34" charset="-128"/>
                <a:cs typeface="Times New Roman" pitchFamily="18" charset="0"/>
              </a:rPr>
              <a:t>ve</a:t>
            </a:r>
            <a:r>
              <a:rPr lang="en-US" sz="2400" dirty="0">
                <a:latin typeface="Times New Roman" pitchFamily="18" charset="0"/>
                <a:ea typeface="Yu Gothic UI Semibold" panose="020B0700000000000000" pitchFamily="34" charset="-128"/>
                <a:cs typeface="Times New Roman" pitchFamily="18" charset="0"/>
              </a:rPr>
              <a:t> cell wall contain a high concentration of peptidoglycan while gram –</a:t>
            </a:r>
            <a:r>
              <a:rPr lang="en-US" sz="2400" dirty="0" err="1">
                <a:latin typeface="Times New Roman" pitchFamily="18" charset="0"/>
                <a:ea typeface="Yu Gothic UI Semibold" panose="020B0700000000000000" pitchFamily="34" charset="-128"/>
                <a:cs typeface="Times New Roman" pitchFamily="18" charset="0"/>
              </a:rPr>
              <a:t>ve</a:t>
            </a:r>
            <a:r>
              <a:rPr lang="en-US" sz="2400" dirty="0">
                <a:latin typeface="Times New Roman" pitchFamily="18" charset="0"/>
                <a:ea typeface="Yu Gothic UI Semibold" panose="020B0700000000000000" pitchFamily="34" charset="-128"/>
                <a:cs typeface="Times New Roman" pitchFamily="18" charset="0"/>
              </a:rPr>
              <a:t> cell wall has low concentration.</a:t>
            </a:r>
            <a:endParaRPr lang="en-US" sz="2400" dirty="0">
              <a:latin typeface="Times New Roman" pitchFamily="18" charset="0"/>
              <a:cs typeface="Times New Roman" pitchFamily="18" charset="0"/>
            </a:endParaRPr>
          </a:p>
        </p:txBody>
      </p:sp>
      <p:pic>
        <p:nvPicPr>
          <p:cNvPr id="11" name="Picture 12"/>
          <p:cNvPicPr>
            <a:picLocks noChangeAspect="1"/>
          </p:cNvPicPr>
          <p:nvPr/>
        </p:nvPicPr>
        <p:blipFill>
          <a:blip r:embed="rId3"/>
          <a:stretch>
            <a:fillRect/>
          </a:stretch>
        </p:blipFill>
        <p:spPr>
          <a:xfrm>
            <a:off x="8332086" y="6058600"/>
            <a:ext cx="806824" cy="806824"/>
          </a:xfrm>
          <a:prstGeom prst="rect">
            <a:avLst/>
          </a:prstGeom>
        </p:spPr>
      </p:pic>
      <p:sp>
        <p:nvSpPr>
          <p:cNvPr id="12"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IQ" sz="3200" b="1" dirty="0" smtClean="0">
                <a:solidFill>
                  <a:srgbClr val="FF0000"/>
                </a:solidFill>
              </a:rPr>
              <a:t>12</a:t>
            </a:r>
            <a:endParaRPr lang="en-US" sz="3200" b="1" dirty="0">
              <a:solidFill>
                <a:srgbClr val="FF0000"/>
              </a:solidFill>
            </a:endParaRPr>
          </a:p>
        </p:txBody>
      </p:sp>
    </p:spTree>
    <p:extLst>
      <p:ext uri="{BB962C8B-B14F-4D97-AF65-F5344CB8AC3E}">
        <p14:creationId xmlns:p14="http://schemas.microsoft.com/office/powerpoint/2010/main" val="2767802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p:nvPr/>
        </p:nvSpPr>
        <p:spPr>
          <a:xfrm>
            <a:off x="18560" y="8068"/>
            <a:ext cx="3891803"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algn="ctr">
              <a:lnSpc>
                <a:spcPts val="1632"/>
              </a:lnSpc>
              <a:spcBef>
                <a:spcPts val="84"/>
              </a:spcBef>
            </a:pPr>
            <a:endParaRPr lang="en-US" sz="1600" dirty="0">
              <a:latin typeface="Britannic Bold"/>
              <a:cs typeface="Britannic Bold"/>
            </a:endParaRPr>
          </a:p>
        </p:txBody>
      </p:sp>
      <p:sp>
        <p:nvSpPr>
          <p:cNvPr id="6" name="object 6"/>
          <p:cNvSpPr/>
          <p:nvPr/>
        </p:nvSpPr>
        <p:spPr>
          <a:xfrm>
            <a:off x="4037997" y="41408"/>
            <a:ext cx="706124" cy="627050"/>
          </a:xfrm>
          <a:prstGeom prst="rect">
            <a:avLst/>
          </a:prstGeom>
          <a:blipFill>
            <a:blip r:embed="rId2" cstate="print"/>
            <a:stretch>
              <a:fillRect/>
            </a:stretch>
          </a:blipFill>
        </p:spPr>
        <p:txBody>
          <a:bodyPr wrap="square" lIns="0" tIns="0" rIns="0" bIns="0" rtlCol="0"/>
          <a:lstStyle/>
          <a:p>
            <a:endParaRPr sz="1588"/>
          </a:p>
        </p:txBody>
      </p:sp>
      <p:sp>
        <p:nvSpPr>
          <p:cNvPr id="7"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8" name="object 8"/>
          <p:cNvSpPr txBox="1"/>
          <p:nvPr/>
        </p:nvSpPr>
        <p:spPr>
          <a:xfrm>
            <a:off x="5752989" y="84117"/>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latin typeface="Britannic Bold"/>
              <a:cs typeface="Britannic Bold"/>
            </a:endParaRPr>
          </a:p>
        </p:txBody>
      </p:sp>
      <p:sp>
        <p:nvSpPr>
          <p:cNvPr id="9" name="object 5"/>
          <p:cNvSpPr txBox="1"/>
          <p:nvPr/>
        </p:nvSpPr>
        <p:spPr>
          <a:xfrm>
            <a:off x="1049767" y="101389"/>
            <a:ext cx="2059081"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latin typeface="Britannic Bold"/>
              <a:cs typeface="Britannic Bold"/>
            </a:endParaRPr>
          </a:p>
        </p:txBody>
      </p:sp>
      <p:sp>
        <p:nvSpPr>
          <p:cNvPr id="10" name="Rectangle 9"/>
          <p:cNvSpPr/>
          <p:nvPr/>
        </p:nvSpPr>
        <p:spPr>
          <a:xfrm>
            <a:off x="365450" y="680421"/>
            <a:ext cx="3262175" cy="584775"/>
          </a:xfrm>
          <a:prstGeom prst="rect">
            <a:avLst/>
          </a:prstGeom>
        </p:spPr>
        <p:txBody>
          <a:bodyPr wrap="none">
            <a:spAutoFit/>
          </a:bodyPr>
          <a:lstStyle/>
          <a:p>
            <a:pPr marL="12700" fontAlgn="auto">
              <a:spcBef>
                <a:spcPts val="0"/>
              </a:spcBef>
              <a:spcAft>
                <a:spcPts val="0"/>
              </a:spcAft>
              <a:defRPr/>
            </a:pPr>
            <a:r>
              <a:rPr lang="en-US" sz="3200" b="1" spc="-225" dirty="0">
                <a:solidFill>
                  <a:srgbClr val="FF0000"/>
                </a:solidFill>
                <a:cs typeface="Times New Roman" pitchFamily="18" charset="0"/>
              </a:rPr>
              <a:t>Gram stain technique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03465"/>
            <a:ext cx="9144001" cy="555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62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933" y="687796"/>
            <a:ext cx="5925395" cy="680223"/>
          </a:xfrm>
        </p:spPr>
        <p:txBody>
          <a:bodyPr>
            <a:normAutofit/>
          </a:bodyPr>
          <a:lstStyle/>
          <a:p>
            <a:r>
              <a:rPr lang="en-US" sz="3200" b="1" dirty="0">
                <a:solidFill>
                  <a:srgbClr val="FF0000"/>
                </a:solidFill>
                <a:latin typeface="Times New Roman" pitchFamily="18" charset="0"/>
                <a:cs typeface="Times New Roman" pitchFamily="18" charset="0"/>
              </a:rPr>
              <a:t>Endospore Staining</a:t>
            </a:r>
          </a:p>
        </p:txBody>
      </p:sp>
      <p:sp>
        <p:nvSpPr>
          <p:cNvPr id="5" name="object 4"/>
          <p:cNvSpPr/>
          <p:nvPr/>
        </p:nvSpPr>
        <p:spPr>
          <a:xfrm>
            <a:off x="18560" y="8068"/>
            <a:ext cx="3891803"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algn="ctr">
              <a:lnSpc>
                <a:spcPts val="1632"/>
              </a:lnSpc>
              <a:spcBef>
                <a:spcPts val="84"/>
              </a:spcBef>
            </a:pPr>
            <a:endParaRPr lang="en-US" sz="1600" dirty="0">
              <a:latin typeface="Britannic Bold"/>
              <a:cs typeface="Britannic Bold"/>
            </a:endParaRPr>
          </a:p>
        </p:txBody>
      </p:sp>
      <p:sp>
        <p:nvSpPr>
          <p:cNvPr id="6" name="object 6"/>
          <p:cNvSpPr/>
          <p:nvPr/>
        </p:nvSpPr>
        <p:spPr>
          <a:xfrm>
            <a:off x="4037997" y="41408"/>
            <a:ext cx="706124" cy="627050"/>
          </a:xfrm>
          <a:prstGeom prst="rect">
            <a:avLst/>
          </a:prstGeom>
          <a:blipFill>
            <a:blip r:embed="rId2" cstate="print"/>
            <a:stretch>
              <a:fillRect/>
            </a:stretch>
          </a:blipFill>
        </p:spPr>
        <p:txBody>
          <a:bodyPr wrap="square" lIns="0" tIns="0" rIns="0" bIns="0" rtlCol="0"/>
          <a:lstStyle/>
          <a:p>
            <a:endParaRPr sz="1588"/>
          </a:p>
        </p:txBody>
      </p:sp>
      <p:sp>
        <p:nvSpPr>
          <p:cNvPr id="7"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8" name="object 8"/>
          <p:cNvSpPr txBox="1"/>
          <p:nvPr/>
        </p:nvSpPr>
        <p:spPr>
          <a:xfrm>
            <a:off x="5752989" y="84117"/>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latin typeface="Britannic Bold"/>
              <a:cs typeface="Britannic Bold"/>
            </a:endParaRPr>
          </a:p>
        </p:txBody>
      </p:sp>
      <p:sp>
        <p:nvSpPr>
          <p:cNvPr id="9" name="object 5"/>
          <p:cNvSpPr txBox="1"/>
          <p:nvPr/>
        </p:nvSpPr>
        <p:spPr>
          <a:xfrm>
            <a:off x="1049767" y="101389"/>
            <a:ext cx="2059081"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latin typeface="Britannic Bold"/>
              <a:cs typeface="Britannic Bold"/>
            </a:endParaRPr>
          </a:p>
        </p:txBody>
      </p:sp>
      <p:sp>
        <p:nvSpPr>
          <p:cNvPr id="11" name="object 2"/>
          <p:cNvSpPr txBox="1">
            <a:spLocks noGrp="1" noChangeArrowheads="1"/>
          </p:cNvSpPr>
          <p:nvPr>
            <p:ph idx="1"/>
          </p:nvPr>
        </p:nvSpPr>
        <p:spPr bwMode="auto">
          <a:xfrm>
            <a:off x="218734" y="1447241"/>
            <a:ext cx="873608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271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just" eaLnBrk="1" hangingPunct="1">
              <a:spcBef>
                <a:spcPts val="2150"/>
              </a:spcBef>
              <a:buClr>
                <a:srgbClr val="DC9D1F"/>
              </a:buClr>
              <a:buNone/>
            </a:pPr>
            <a:r>
              <a:rPr lang="en-US" dirty="0" smtClean="0">
                <a:latin typeface="+mn-lt"/>
                <a:cs typeface="Times New Roman" pitchFamily="18" charset="0"/>
              </a:rPr>
              <a:t>This </a:t>
            </a:r>
            <a:r>
              <a:rPr lang="en-US" dirty="0">
                <a:latin typeface="+mn-lt"/>
                <a:cs typeface="Times New Roman" pitchFamily="18" charset="0"/>
              </a:rPr>
              <a:t>involves applying a stain to a bacterial sample to check for the presence of spores. Because not all bacteria produce spores, this information can be useful in identification. Several spore stains are available, but malachite green is probably the most popular</a:t>
            </a:r>
            <a:r>
              <a:rPr lang="en-US" sz="2400" dirty="0">
                <a:latin typeface="Times New Roman" pitchFamily="18" charset="0"/>
                <a:cs typeface="Times New Roman" pitchFamily="18" charset="0"/>
              </a:rPr>
              <a: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187" y="3523638"/>
            <a:ext cx="8700406"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2"/>
          <p:cNvPicPr>
            <a:picLocks noChangeAspect="1"/>
          </p:cNvPicPr>
          <p:nvPr/>
        </p:nvPicPr>
        <p:blipFill>
          <a:blip r:embed="rId4"/>
          <a:stretch>
            <a:fillRect/>
          </a:stretch>
        </p:blipFill>
        <p:spPr>
          <a:xfrm>
            <a:off x="8316320" y="6042834"/>
            <a:ext cx="806824" cy="806824"/>
          </a:xfrm>
          <a:prstGeom prst="rect">
            <a:avLst/>
          </a:prstGeom>
        </p:spPr>
      </p:pic>
      <p:sp>
        <p:nvSpPr>
          <p:cNvPr id="12"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IQ" sz="3200" b="1" dirty="0" smtClean="0">
                <a:solidFill>
                  <a:srgbClr val="FF0000"/>
                </a:solidFill>
              </a:rPr>
              <a:t>14</a:t>
            </a:r>
            <a:endParaRPr lang="en-US" sz="3200" b="1" dirty="0">
              <a:solidFill>
                <a:srgbClr val="FF0000"/>
              </a:solidFill>
            </a:endParaRPr>
          </a:p>
        </p:txBody>
      </p:sp>
    </p:spTree>
    <p:extLst>
      <p:ext uri="{BB962C8B-B14F-4D97-AF65-F5344CB8AC3E}">
        <p14:creationId xmlns:p14="http://schemas.microsoft.com/office/powerpoint/2010/main" val="1087442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79" y="543447"/>
            <a:ext cx="4584725" cy="817550"/>
          </a:xfrm>
        </p:spPr>
        <p:txBody>
          <a:bodyPr>
            <a:noAutofit/>
          </a:bodyPr>
          <a:lstStyle/>
          <a:p>
            <a:pPr algn="ctr"/>
            <a:r>
              <a:rPr lang="en-US" sz="3200" b="1" dirty="0" err="1">
                <a:solidFill>
                  <a:srgbClr val="FF0000"/>
                </a:solidFill>
                <a:latin typeface="Times New Roman" pitchFamily="18" charset="0"/>
                <a:cs typeface="Times New Roman" pitchFamily="18" charset="0"/>
              </a:rPr>
              <a:t>Ziehl-Neelsen</a:t>
            </a:r>
            <a:r>
              <a:rPr lang="en-US" sz="3200" b="1" dirty="0">
                <a:solidFill>
                  <a:srgbClr val="FF0000"/>
                </a:solidFill>
                <a:latin typeface="Times New Roman" pitchFamily="18" charset="0"/>
                <a:cs typeface="Times New Roman" pitchFamily="18" charset="0"/>
              </a:rPr>
              <a:t> Staining</a:t>
            </a:r>
          </a:p>
        </p:txBody>
      </p:sp>
      <p:sp>
        <p:nvSpPr>
          <p:cNvPr id="5" name="object 4"/>
          <p:cNvSpPr/>
          <p:nvPr/>
        </p:nvSpPr>
        <p:spPr>
          <a:xfrm>
            <a:off x="18560" y="8068"/>
            <a:ext cx="3891803"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algn="ctr">
              <a:lnSpc>
                <a:spcPts val="1632"/>
              </a:lnSpc>
              <a:spcBef>
                <a:spcPts val="84"/>
              </a:spcBef>
            </a:pPr>
            <a:endParaRPr lang="en-US" sz="1600" dirty="0">
              <a:latin typeface="Britannic Bold"/>
              <a:cs typeface="Britannic Bold"/>
            </a:endParaRPr>
          </a:p>
        </p:txBody>
      </p:sp>
      <p:sp>
        <p:nvSpPr>
          <p:cNvPr id="6" name="object 6"/>
          <p:cNvSpPr/>
          <p:nvPr/>
        </p:nvSpPr>
        <p:spPr>
          <a:xfrm>
            <a:off x="4037997" y="41408"/>
            <a:ext cx="706124" cy="627050"/>
          </a:xfrm>
          <a:prstGeom prst="rect">
            <a:avLst/>
          </a:prstGeom>
          <a:blipFill>
            <a:blip r:embed="rId2" cstate="print"/>
            <a:stretch>
              <a:fillRect/>
            </a:stretch>
          </a:blipFill>
        </p:spPr>
        <p:txBody>
          <a:bodyPr wrap="square" lIns="0" tIns="0" rIns="0" bIns="0" rtlCol="0"/>
          <a:lstStyle/>
          <a:p>
            <a:endParaRPr sz="1588"/>
          </a:p>
        </p:txBody>
      </p:sp>
      <p:sp>
        <p:nvSpPr>
          <p:cNvPr id="7"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8" name="object 8"/>
          <p:cNvSpPr txBox="1"/>
          <p:nvPr/>
        </p:nvSpPr>
        <p:spPr>
          <a:xfrm>
            <a:off x="5752989" y="84117"/>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latin typeface="Britannic Bold"/>
              <a:cs typeface="Britannic Bold"/>
            </a:endParaRPr>
          </a:p>
        </p:txBody>
      </p:sp>
      <p:sp>
        <p:nvSpPr>
          <p:cNvPr id="9" name="object 5"/>
          <p:cNvSpPr txBox="1"/>
          <p:nvPr/>
        </p:nvSpPr>
        <p:spPr>
          <a:xfrm>
            <a:off x="1049767" y="101389"/>
            <a:ext cx="2059081"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latin typeface="Britannic Bold"/>
              <a:cs typeface="Britannic Bold"/>
            </a:endParaRPr>
          </a:p>
        </p:txBody>
      </p:sp>
      <p:sp>
        <p:nvSpPr>
          <p:cNvPr id="10" name="object 2"/>
          <p:cNvSpPr txBox="1">
            <a:spLocks noGrp="1" noChangeArrowheads="1"/>
          </p:cNvSpPr>
          <p:nvPr>
            <p:ph idx="1"/>
          </p:nvPr>
        </p:nvSpPr>
        <p:spPr bwMode="auto">
          <a:xfrm>
            <a:off x="139904" y="1384177"/>
            <a:ext cx="8799144"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54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just" eaLnBrk="1" hangingPunct="1">
              <a:lnSpc>
                <a:spcPct val="150000"/>
              </a:lnSpc>
              <a:spcBef>
                <a:spcPts val="2150"/>
              </a:spcBef>
              <a:buClr>
                <a:srgbClr val="DC9D1F"/>
              </a:buClr>
              <a:buNone/>
            </a:pPr>
            <a:r>
              <a:rPr lang="en-US" dirty="0" smtClean="0">
                <a:latin typeface="+mn-lt"/>
                <a:cs typeface="Times New Roman" pitchFamily="18" charset="0"/>
              </a:rPr>
              <a:t>This </a:t>
            </a:r>
            <a:r>
              <a:rPr lang="en-US" dirty="0">
                <a:latin typeface="+mn-lt"/>
                <a:cs typeface="Times New Roman" pitchFamily="18" charset="0"/>
              </a:rPr>
              <a:t>is an important tool for the staining of </a:t>
            </a:r>
            <a:r>
              <a:rPr lang="en-US" i="1" dirty="0">
                <a:latin typeface="+mn-lt"/>
                <a:cs typeface="Times New Roman" pitchFamily="18" charset="0"/>
              </a:rPr>
              <a:t>Mycobacterium tuberculosis </a:t>
            </a:r>
            <a:r>
              <a:rPr lang="en-US" dirty="0">
                <a:latin typeface="+mn-lt"/>
                <a:cs typeface="Times New Roman" pitchFamily="18" charset="0"/>
              </a:rPr>
              <a:t>(TB), which can’t be Gram-stained. The red stain </a:t>
            </a:r>
            <a:r>
              <a:rPr lang="en-US" dirty="0" err="1">
                <a:latin typeface="+mn-lt"/>
                <a:cs typeface="Times New Roman" pitchFamily="18" charset="0"/>
              </a:rPr>
              <a:t>carbol</a:t>
            </a:r>
            <a:r>
              <a:rPr lang="en-US" dirty="0">
                <a:latin typeface="+mn-lt"/>
                <a:cs typeface="Times New Roman" pitchFamily="18" charset="0"/>
              </a:rPr>
              <a:t> </a:t>
            </a:r>
            <a:r>
              <a:rPr lang="en-US" dirty="0" err="1">
                <a:latin typeface="+mn-lt"/>
                <a:cs typeface="Times New Roman" pitchFamily="18" charset="0"/>
              </a:rPr>
              <a:t>fuchsin</a:t>
            </a:r>
            <a:r>
              <a:rPr lang="en-US" dirty="0">
                <a:latin typeface="+mn-lt"/>
                <a:cs typeface="Times New Roman" pitchFamily="18" charset="0"/>
              </a:rPr>
              <a:t> is used first, followed by a counterstain such as methylene blue</a:t>
            </a:r>
            <a:r>
              <a:rPr lang="en-US" i="1" dirty="0">
                <a:latin typeface="+mn-lt"/>
                <a:cs typeface="Times New Roman" pitchFamily="18" charset="0"/>
              </a:rPr>
              <a:t>. M. tuberculosis </a:t>
            </a:r>
            <a:r>
              <a:rPr lang="en-US" dirty="0">
                <a:latin typeface="+mn-lt"/>
                <a:cs typeface="Times New Roman" pitchFamily="18" charset="0"/>
              </a:rPr>
              <a:t>stain red while other bacteria stain blue.</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849" y="3972911"/>
            <a:ext cx="5041924" cy="2900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2"/>
          <p:cNvPicPr>
            <a:picLocks noChangeAspect="1"/>
          </p:cNvPicPr>
          <p:nvPr/>
        </p:nvPicPr>
        <p:blipFill>
          <a:blip r:embed="rId4"/>
          <a:stretch>
            <a:fillRect/>
          </a:stretch>
        </p:blipFill>
        <p:spPr>
          <a:xfrm>
            <a:off x="8332086" y="6074366"/>
            <a:ext cx="806824" cy="806824"/>
          </a:xfrm>
          <a:prstGeom prst="rect">
            <a:avLst/>
          </a:prstGeom>
        </p:spPr>
      </p:pic>
      <p:sp>
        <p:nvSpPr>
          <p:cNvPr id="12"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IQ" sz="3200" b="1" dirty="0" smtClean="0">
                <a:solidFill>
                  <a:srgbClr val="FF0000"/>
                </a:solidFill>
              </a:rPr>
              <a:t>15</a:t>
            </a:r>
            <a:endParaRPr lang="en-US" sz="3200" b="1" dirty="0">
              <a:solidFill>
                <a:srgbClr val="FF0000"/>
              </a:solidFill>
            </a:endParaRPr>
          </a:p>
        </p:txBody>
      </p:sp>
    </p:spTree>
    <p:extLst>
      <p:ext uri="{BB962C8B-B14F-4D97-AF65-F5344CB8AC3E}">
        <p14:creationId xmlns:p14="http://schemas.microsoft.com/office/powerpoint/2010/main" val="1623541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416" y="313960"/>
            <a:ext cx="7772400" cy="940157"/>
          </a:xfrm>
        </p:spPr>
        <p:txBody>
          <a:bodyPr>
            <a:normAutofit/>
          </a:bodyPr>
          <a:lstStyle/>
          <a:p>
            <a:r>
              <a:rPr lang="en-US" sz="4000" b="1" dirty="0">
                <a:solidFill>
                  <a:srgbClr val="FF0000"/>
                </a:solidFill>
                <a:latin typeface="+mn-lt"/>
              </a:rPr>
              <a:t>Samples for Testing</a:t>
            </a:r>
          </a:p>
        </p:txBody>
      </p:sp>
      <p:sp>
        <p:nvSpPr>
          <p:cNvPr id="3" name="Subtitle 2"/>
          <p:cNvSpPr>
            <a:spLocks noGrp="1"/>
          </p:cNvSpPr>
          <p:nvPr>
            <p:ph type="subTitle" idx="1"/>
          </p:nvPr>
        </p:nvSpPr>
        <p:spPr>
          <a:xfrm>
            <a:off x="189186" y="1340069"/>
            <a:ext cx="8749862" cy="4236218"/>
          </a:xfrm>
        </p:spPr>
        <p:txBody>
          <a:bodyPr>
            <a:noAutofit/>
          </a:bodyPr>
          <a:lstStyle/>
          <a:p>
            <a:pPr algn="l"/>
            <a:r>
              <a:rPr lang="en-US" sz="2800" dirty="0"/>
              <a:t>A sample is taken from an area of the person's body likely to contain the microorganism suspected of causing the infection. Samples may </a:t>
            </a:r>
            <a:r>
              <a:rPr lang="en-US" sz="2800" dirty="0" smtClean="0"/>
              <a:t>include:</a:t>
            </a:r>
          </a:p>
          <a:p>
            <a:pPr marL="457200" indent="-457200" algn="l">
              <a:buClr>
                <a:srgbClr val="FF0000"/>
              </a:buClr>
              <a:buFont typeface="Wingdings" pitchFamily="2" charset="2"/>
              <a:buChar char="§"/>
            </a:pPr>
            <a:r>
              <a:rPr lang="en-US" sz="2800" dirty="0"/>
              <a:t>Blood</a:t>
            </a:r>
          </a:p>
          <a:p>
            <a:pPr marL="457200" indent="-457200" algn="l">
              <a:buClr>
                <a:srgbClr val="FF0000"/>
              </a:buClr>
              <a:buFont typeface="Wingdings" pitchFamily="2" charset="2"/>
              <a:buChar char="§"/>
            </a:pPr>
            <a:r>
              <a:rPr lang="en-US" sz="2800" dirty="0"/>
              <a:t>Sputum</a:t>
            </a:r>
          </a:p>
          <a:p>
            <a:pPr marL="457200" indent="-457200" algn="l">
              <a:buClr>
                <a:srgbClr val="FF0000"/>
              </a:buClr>
              <a:buFont typeface="Wingdings" pitchFamily="2" charset="2"/>
              <a:buChar char="§"/>
            </a:pPr>
            <a:r>
              <a:rPr lang="en-US" sz="2800" dirty="0"/>
              <a:t>Urine</a:t>
            </a:r>
          </a:p>
          <a:p>
            <a:pPr marL="457200" indent="-457200" algn="l">
              <a:buClr>
                <a:srgbClr val="FF0000"/>
              </a:buClr>
              <a:buFont typeface="Wingdings" pitchFamily="2" charset="2"/>
              <a:buChar char="§"/>
            </a:pPr>
            <a:r>
              <a:rPr lang="en-US" sz="2800" dirty="0"/>
              <a:t>Stool</a:t>
            </a:r>
          </a:p>
          <a:p>
            <a:pPr marL="457200" indent="-457200" algn="l">
              <a:buClr>
                <a:srgbClr val="FF0000"/>
              </a:buClr>
              <a:buFont typeface="Wingdings" pitchFamily="2" charset="2"/>
              <a:buChar char="§"/>
            </a:pPr>
            <a:r>
              <a:rPr lang="en-US" sz="2800" dirty="0"/>
              <a:t>Tissue</a:t>
            </a:r>
          </a:p>
          <a:p>
            <a:pPr marL="457200" indent="-457200" algn="l">
              <a:buClr>
                <a:srgbClr val="FF0000"/>
              </a:buClr>
              <a:buFont typeface="Wingdings" pitchFamily="2" charset="2"/>
              <a:buChar char="§"/>
            </a:pPr>
            <a:r>
              <a:rPr lang="en-US" sz="2800" dirty="0"/>
              <a:t>Cerebrospinal fluid</a:t>
            </a:r>
          </a:p>
          <a:p>
            <a:pPr marL="457200" indent="-457200" algn="l">
              <a:buClr>
                <a:srgbClr val="FF0000"/>
              </a:buClr>
              <a:buFont typeface="Wingdings" pitchFamily="2" charset="2"/>
              <a:buChar char="§"/>
            </a:pPr>
            <a:r>
              <a:rPr lang="en-US" sz="2800" dirty="0"/>
              <a:t>Mucus from the nose, throat, or genital area</a:t>
            </a:r>
          </a:p>
        </p:txBody>
      </p:sp>
      <p:sp>
        <p:nvSpPr>
          <p:cNvPr id="5" name="object 4"/>
          <p:cNvSpPr/>
          <p:nvPr/>
        </p:nvSpPr>
        <p:spPr>
          <a:xfrm>
            <a:off x="18560" y="8068"/>
            <a:ext cx="3891803"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algn="ctr">
              <a:lnSpc>
                <a:spcPts val="1632"/>
              </a:lnSpc>
              <a:spcBef>
                <a:spcPts val="84"/>
              </a:spcBef>
            </a:pPr>
            <a:endParaRPr lang="en-US" sz="1600" dirty="0">
              <a:latin typeface="Britannic Bold"/>
              <a:cs typeface="Britannic Bold"/>
            </a:endParaRPr>
          </a:p>
        </p:txBody>
      </p:sp>
      <p:sp>
        <p:nvSpPr>
          <p:cNvPr id="6" name="object 6"/>
          <p:cNvSpPr/>
          <p:nvPr/>
        </p:nvSpPr>
        <p:spPr>
          <a:xfrm>
            <a:off x="4037997" y="41408"/>
            <a:ext cx="706124" cy="627050"/>
          </a:xfrm>
          <a:prstGeom prst="rect">
            <a:avLst/>
          </a:prstGeom>
          <a:blipFill>
            <a:blip r:embed="rId2" cstate="print"/>
            <a:stretch>
              <a:fillRect/>
            </a:stretch>
          </a:blipFill>
        </p:spPr>
        <p:txBody>
          <a:bodyPr wrap="square" lIns="0" tIns="0" rIns="0" bIns="0" rtlCol="0"/>
          <a:lstStyle/>
          <a:p>
            <a:endParaRPr sz="1588"/>
          </a:p>
        </p:txBody>
      </p:sp>
      <p:sp>
        <p:nvSpPr>
          <p:cNvPr id="7"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8" name="object 8"/>
          <p:cNvSpPr txBox="1"/>
          <p:nvPr/>
        </p:nvSpPr>
        <p:spPr>
          <a:xfrm>
            <a:off x="5752989" y="84117"/>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latin typeface="Britannic Bold"/>
              <a:cs typeface="Britannic Bold"/>
            </a:endParaRPr>
          </a:p>
        </p:txBody>
      </p:sp>
      <p:sp>
        <p:nvSpPr>
          <p:cNvPr id="9" name="object 5"/>
          <p:cNvSpPr txBox="1"/>
          <p:nvPr/>
        </p:nvSpPr>
        <p:spPr>
          <a:xfrm>
            <a:off x="1049767" y="101389"/>
            <a:ext cx="2059081"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latin typeface="Britannic Bold"/>
              <a:cs typeface="Britannic Bold"/>
            </a:endParaRPr>
          </a:p>
        </p:txBody>
      </p:sp>
      <p:pic>
        <p:nvPicPr>
          <p:cNvPr id="10" name="Picture 12"/>
          <p:cNvPicPr>
            <a:picLocks noChangeAspect="1"/>
          </p:cNvPicPr>
          <p:nvPr/>
        </p:nvPicPr>
        <p:blipFill>
          <a:blip r:embed="rId3"/>
          <a:stretch>
            <a:fillRect/>
          </a:stretch>
        </p:blipFill>
        <p:spPr>
          <a:xfrm>
            <a:off x="8335854" y="6400800"/>
            <a:ext cx="806824" cy="451520"/>
          </a:xfrm>
          <a:prstGeom prst="rect">
            <a:avLst/>
          </a:prstGeom>
        </p:spPr>
      </p:pic>
      <p:sp>
        <p:nvSpPr>
          <p:cNvPr id="13"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rgbClr val="FF0000"/>
                </a:solidFill>
              </a:rPr>
              <a:t>16</a:t>
            </a:r>
            <a:endParaRPr lang="en-US" sz="3200" b="1" dirty="0">
              <a:solidFill>
                <a:srgbClr val="FF0000"/>
              </a:solidFill>
            </a:endParaRPr>
          </a:p>
        </p:txBody>
      </p:sp>
    </p:spTree>
    <p:extLst>
      <p:ext uri="{BB962C8B-B14F-4D97-AF65-F5344CB8AC3E}">
        <p14:creationId xmlns:p14="http://schemas.microsoft.com/office/powerpoint/2010/main" val="561445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p:nvPr/>
        </p:nvSpPr>
        <p:spPr>
          <a:xfrm>
            <a:off x="18560" y="8068"/>
            <a:ext cx="3891803"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algn="ctr">
              <a:lnSpc>
                <a:spcPts val="1632"/>
              </a:lnSpc>
              <a:spcBef>
                <a:spcPts val="84"/>
              </a:spcBef>
            </a:pPr>
            <a:endParaRPr lang="en-US" sz="1600" dirty="0">
              <a:latin typeface="Britannic Bold"/>
              <a:cs typeface="Britannic Bold"/>
            </a:endParaRPr>
          </a:p>
        </p:txBody>
      </p:sp>
      <p:sp>
        <p:nvSpPr>
          <p:cNvPr id="6" name="object 6"/>
          <p:cNvSpPr/>
          <p:nvPr/>
        </p:nvSpPr>
        <p:spPr>
          <a:xfrm>
            <a:off x="4037997" y="41408"/>
            <a:ext cx="706124" cy="627050"/>
          </a:xfrm>
          <a:prstGeom prst="rect">
            <a:avLst/>
          </a:prstGeom>
          <a:blipFill>
            <a:blip r:embed="rId2" cstate="print"/>
            <a:stretch>
              <a:fillRect/>
            </a:stretch>
          </a:blipFill>
        </p:spPr>
        <p:txBody>
          <a:bodyPr wrap="square" lIns="0" tIns="0" rIns="0" bIns="0" rtlCol="0"/>
          <a:lstStyle/>
          <a:p>
            <a:endParaRPr sz="1588"/>
          </a:p>
        </p:txBody>
      </p:sp>
      <p:sp>
        <p:nvSpPr>
          <p:cNvPr id="7"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8" name="object 8"/>
          <p:cNvSpPr txBox="1"/>
          <p:nvPr/>
        </p:nvSpPr>
        <p:spPr>
          <a:xfrm>
            <a:off x="5752989" y="84117"/>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latin typeface="Britannic Bold"/>
              <a:cs typeface="Britannic Bold"/>
            </a:endParaRPr>
          </a:p>
        </p:txBody>
      </p:sp>
      <p:sp>
        <p:nvSpPr>
          <p:cNvPr id="9" name="object 5"/>
          <p:cNvSpPr txBox="1"/>
          <p:nvPr/>
        </p:nvSpPr>
        <p:spPr>
          <a:xfrm>
            <a:off x="1049767" y="101389"/>
            <a:ext cx="2059081"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latin typeface="Britannic Bold"/>
              <a:cs typeface="Britannic Bold"/>
            </a:endParaRPr>
          </a:p>
        </p:txBody>
      </p:sp>
      <p:pic>
        <p:nvPicPr>
          <p:cNvPr id="10" name="Picture 12"/>
          <p:cNvPicPr>
            <a:picLocks noChangeAspect="1"/>
          </p:cNvPicPr>
          <p:nvPr/>
        </p:nvPicPr>
        <p:blipFill>
          <a:blip r:embed="rId3"/>
          <a:stretch>
            <a:fillRect/>
          </a:stretch>
        </p:blipFill>
        <p:spPr>
          <a:xfrm>
            <a:off x="8335854" y="6400800"/>
            <a:ext cx="806824" cy="451520"/>
          </a:xfrm>
          <a:prstGeom prst="rect">
            <a:avLst/>
          </a:prstGeom>
        </p:spPr>
      </p:pic>
      <p:sp>
        <p:nvSpPr>
          <p:cNvPr id="13"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rgbClr val="FF0000"/>
                </a:solidFill>
              </a:rPr>
              <a:t>17</a:t>
            </a:r>
            <a:endParaRPr lang="en-US" sz="3200" b="1" dirty="0">
              <a:solidFill>
                <a:srgbClr val="FF0000"/>
              </a:solidFill>
            </a:endParaRPr>
          </a:p>
        </p:txBody>
      </p:sp>
      <p:sp>
        <p:nvSpPr>
          <p:cNvPr id="14" name="مستطيل 13"/>
          <p:cNvSpPr/>
          <p:nvPr/>
        </p:nvSpPr>
        <p:spPr>
          <a:xfrm>
            <a:off x="18560" y="860499"/>
            <a:ext cx="8999316" cy="5693866"/>
          </a:xfrm>
          <a:prstGeom prst="rect">
            <a:avLst/>
          </a:prstGeom>
        </p:spPr>
        <p:txBody>
          <a:bodyPr wrap="square">
            <a:spAutoFit/>
          </a:bodyPr>
          <a:lstStyle/>
          <a:p>
            <a:pPr marL="342900" indent="-342900" algn="just">
              <a:buClr>
                <a:srgbClr val="FF0000"/>
              </a:buClr>
              <a:buFont typeface="Wingdings" pitchFamily="2" charset="2"/>
              <a:buChar char="ü"/>
            </a:pPr>
            <a:r>
              <a:rPr lang="en-US" sz="2800" dirty="0"/>
              <a:t>Some samples sent for testing, such as sputum, stool, and mucus from the nose or throat, normally contain many types of bacteria that do not cause disease. Doctors need to distinguish between these bacteria and those that could cause the person's illness</a:t>
            </a:r>
            <a:r>
              <a:rPr lang="en-US" sz="2800" dirty="0" smtClean="0"/>
              <a:t>.</a:t>
            </a:r>
          </a:p>
          <a:p>
            <a:pPr algn="just"/>
            <a:endParaRPr lang="en-US" sz="2800" dirty="0"/>
          </a:p>
          <a:p>
            <a:pPr marL="342900" indent="-342900" algn="just">
              <a:buClr>
                <a:srgbClr val="FF0000"/>
              </a:buClr>
              <a:buFont typeface="Wingdings" pitchFamily="2" charset="2"/>
              <a:buChar char="ü"/>
            </a:pPr>
            <a:r>
              <a:rPr lang="en-US" sz="2800" dirty="0"/>
              <a:t>Other samples come from areas that normally do not contain any microorganisms (that are sterile), such as urine, blood, or cerebrospinal fluid (the fluid that surrounds the brain and spinal cord). Finding any bacteria in such samples is abnormal as long as the area from which the sample was taken was first cleaned with an antiseptic to prevent contamination.</a:t>
            </a:r>
          </a:p>
        </p:txBody>
      </p:sp>
    </p:spTree>
    <p:extLst>
      <p:ext uri="{BB962C8B-B14F-4D97-AF65-F5344CB8AC3E}">
        <p14:creationId xmlns:p14="http://schemas.microsoft.com/office/powerpoint/2010/main" val="4029226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p:nvPr/>
        </p:nvSpPr>
        <p:spPr>
          <a:xfrm>
            <a:off x="18560" y="8068"/>
            <a:ext cx="3891803"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algn="ctr">
              <a:lnSpc>
                <a:spcPts val="1632"/>
              </a:lnSpc>
              <a:spcBef>
                <a:spcPts val="84"/>
              </a:spcBef>
            </a:pPr>
            <a:endParaRPr lang="en-US" sz="1600" dirty="0">
              <a:latin typeface="Britannic Bold"/>
              <a:cs typeface="Britannic Bold"/>
            </a:endParaRPr>
          </a:p>
        </p:txBody>
      </p:sp>
      <p:sp>
        <p:nvSpPr>
          <p:cNvPr id="7"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8" name="object 5"/>
          <p:cNvSpPr txBox="1"/>
          <p:nvPr/>
        </p:nvSpPr>
        <p:spPr>
          <a:xfrm>
            <a:off x="1049767" y="101389"/>
            <a:ext cx="2059081"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latin typeface="Britannic Bold"/>
              <a:cs typeface="Britannic Bold"/>
            </a:endParaRPr>
          </a:p>
        </p:txBody>
      </p:sp>
      <p:sp>
        <p:nvSpPr>
          <p:cNvPr id="9" name="object 6"/>
          <p:cNvSpPr/>
          <p:nvPr/>
        </p:nvSpPr>
        <p:spPr>
          <a:xfrm>
            <a:off x="4037997" y="41408"/>
            <a:ext cx="706124" cy="627050"/>
          </a:xfrm>
          <a:prstGeom prst="rect">
            <a:avLst/>
          </a:prstGeom>
          <a:blipFill>
            <a:blip r:embed="rId2" cstate="print"/>
            <a:stretch>
              <a:fillRect/>
            </a:stretch>
          </a:blipFill>
        </p:spPr>
        <p:txBody>
          <a:bodyPr wrap="square" lIns="0" tIns="0" rIns="0" bIns="0" rtlCol="0"/>
          <a:lstStyle/>
          <a:p>
            <a:endParaRPr sz="1588"/>
          </a:p>
        </p:txBody>
      </p:sp>
      <p:sp>
        <p:nvSpPr>
          <p:cNvPr id="10" name="object 8"/>
          <p:cNvSpPr txBox="1"/>
          <p:nvPr/>
        </p:nvSpPr>
        <p:spPr>
          <a:xfrm>
            <a:off x="5752989" y="84117"/>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latin typeface="Britannic Bold"/>
              <a:cs typeface="Britannic Bold"/>
            </a:endParaRPr>
          </a:p>
        </p:txBody>
      </p:sp>
      <p:pic>
        <p:nvPicPr>
          <p:cNvPr id="11" name="Picture 12"/>
          <p:cNvPicPr>
            <a:picLocks noChangeAspect="1"/>
          </p:cNvPicPr>
          <p:nvPr/>
        </p:nvPicPr>
        <p:blipFill>
          <a:blip r:embed="rId3"/>
          <a:stretch>
            <a:fillRect/>
          </a:stretch>
        </p:blipFill>
        <p:spPr>
          <a:xfrm>
            <a:off x="8335854" y="6400800"/>
            <a:ext cx="806824" cy="451520"/>
          </a:xfrm>
          <a:prstGeom prst="rect">
            <a:avLst/>
          </a:prstGeom>
        </p:spPr>
      </p:pic>
      <p:sp>
        <p:nvSpPr>
          <p:cNvPr id="12"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rgbClr val="FF0000"/>
                </a:solidFill>
              </a:rPr>
              <a:t>18</a:t>
            </a:r>
            <a:endParaRPr lang="en-US" sz="3200" b="1" dirty="0">
              <a:solidFill>
                <a:srgbClr val="FF0000"/>
              </a:solidFill>
            </a:endParaRPr>
          </a:p>
        </p:txBody>
      </p:sp>
      <p:sp>
        <p:nvSpPr>
          <p:cNvPr id="2" name="مستطيل 1"/>
          <p:cNvSpPr/>
          <p:nvPr/>
        </p:nvSpPr>
        <p:spPr>
          <a:xfrm>
            <a:off x="18560" y="103893"/>
            <a:ext cx="6844364" cy="1200329"/>
          </a:xfrm>
          <a:prstGeom prst="rect">
            <a:avLst/>
          </a:prstGeom>
        </p:spPr>
        <p:txBody>
          <a:bodyPr wrap="square">
            <a:spAutoFit/>
          </a:bodyPr>
          <a:lstStyle/>
          <a:p>
            <a:r>
              <a:rPr lang="en-US" sz="3600" b="1" dirty="0">
                <a:solidFill>
                  <a:srgbClr val="FF0000"/>
                </a:solidFill>
              </a:rPr>
              <a:t/>
            </a:r>
            <a:br>
              <a:rPr lang="en-US" sz="3600" b="1" dirty="0">
                <a:solidFill>
                  <a:srgbClr val="FF0000"/>
                </a:solidFill>
              </a:rPr>
            </a:br>
            <a:r>
              <a:rPr lang="en-US" sz="3600" b="1" dirty="0">
                <a:solidFill>
                  <a:srgbClr val="FF0000"/>
                </a:solidFill>
              </a:rPr>
              <a:t>Culture of Microorganisms</a:t>
            </a:r>
          </a:p>
        </p:txBody>
      </p:sp>
      <p:sp>
        <p:nvSpPr>
          <p:cNvPr id="3" name="مستطيل 2"/>
          <p:cNvSpPr/>
          <p:nvPr/>
        </p:nvSpPr>
        <p:spPr>
          <a:xfrm>
            <a:off x="18559" y="1347058"/>
            <a:ext cx="8952019" cy="4154984"/>
          </a:xfrm>
          <a:prstGeom prst="rect">
            <a:avLst/>
          </a:prstGeom>
        </p:spPr>
        <p:txBody>
          <a:bodyPr wrap="square">
            <a:spAutoFit/>
          </a:bodyPr>
          <a:lstStyle/>
          <a:p>
            <a:pPr marL="342900" indent="-342900" algn="just">
              <a:buClr>
                <a:srgbClr val="FF0000"/>
              </a:buClr>
              <a:buFont typeface="Wingdings" pitchFamily="2" charset="2"/>
              <a:buChar char="ü"/>
            </a:pPr>
            <a:r>
              <a:rPr lang="en-US" sz="2400" dirty="0"/>
              <a:t>Many samples contain too few microorganisms to be seen using a microscope or to be identified using other tests. Thus, doctors usually try to grow the microorganism in a laboratory (called culture) until there are enough to identify.</a:t>
            </a:r>
          </a:p>
          <a:p>
            <a:pPr marL="342900" indent="-342900">
              <a:buClr>
                <a:srgbClr val="FF0000"/>
              </a:buClr>
              <a:buFont typeface="Wingdings" pitchFamily="2" charset="2"/>
              <a:buChar char="ü"/>
            </a:pPr>
            <a:endParaRPr lang="en-US" sz="2400" dirty="0"/>
          </a:p>
          <a:p>
            <a:pPr marL="342900" indent="-342900" algn="just">
              <a:buClr>
                <a:srgbClr val="FF0000"/>
              </a:buClr>
              <a:buFont typeface="Wingdings" pitchFamily="2" charset="2"/>
              <a:buChar char="ü"/>
            </a:pPr>
            <a:r>
              <a:rPr lang="en-US" sz="2400" dirty="0" smtClean="0"/>
              <a:t>The </a:t>
            </a:r>
            <a:r>
              <a:rPr lang="en-US" sz="2400" dirty="0"/>
              <a:t>sample is placed on a sterile dish (plate) or in a test tube that contains specific nutrients to encourage growth of microorganisms. Different nutrients are used depending on which microorganism doctors suspect is causing the infection. Often, doctors add substances to the dish or test tube to stop the growth of microorganisms that do not cause the disease doctors suspect.</a:t>
            </a:r>
          </a:p>
        </p:txBody>
      </p:sp>
    </p:spTree>
    <p:extLst>
      <p:ext uri="{BB962C8B-B14F-4D97-AF65-F5344CB8AC3E}">
        <p14:creationId xmlns:p14="http://schemas.microsoft.com/office/powerpoint/2010/main" val="2045604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p:nvPr/>
        </p:nvSpPr>
        <p:spPr>
          <a:xfrm>
            <a:off x="18560" y="8068"/>
            <a:ext cx="3891803"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algn="ctr">
              <a:lnSpc>
                <a:spcPts val="1632"/>
              </a:lnSpc>
              <a:spcBef>
                <a:spcPts val="84"/>
              </a:spcBef>
            </a:pPr>
            <a:endParaRPr lang="en-US" sz="1600" dirty="0">
              <a:latin typeface="Britannic Bold"/>
              <a:cs typeface="Britannic Bold"/>
            </a:endParaRPr>
          </a:p>
        </p:txBody>
      </p:sp>
      <p:sp>
        <p:nvSpPr>
          <p:cNvPr id="6" name="object 6"/>
          <p:cNvSpPr/>
          <p:nvPr/>
        </p:nvSpPr>
        <p:spPr>
          <a:xfrm>
            <a:off x="4037997" y="41408"/>
            <a:ext cx="706124" cy="627050"/>
          </a:xfrm>
          <a:prstGeom prst="rect">
            <a:avLst/>
          </a:prstGeom>
          <a:blipFill>
            <a:blip r:embed="rId2" cstate="print"/>
            <a:stretch>
              <a:fillRect/>
            </a:stretch>
          </a:blipFill>
        </p:spPr>
        <p:txBody>
          <a:bodyPr wrap="square" lIns="0" tIns="0" rIns="0" bIns="0" rtlCol="0"/>
          <a:lstStyle/>
          <a:p>
            <a:endParaRPr sz="1588"/>
          </a:p>
        </p:txBody>
      </p:sp>
      <p:sp>
        <p:nvSpPr>
          <p:cNvPr id="7"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8" name="object 8"/>
          <p:cNvSpPr txBox="1"/>
          <p:nvPr/>
        </p:nvSpPr>
        <p:spPr>
          <a:xfrm>
            <a:off x="5752989" y="84117"/>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latin typeface="Britannic Bold"/>
              <a:cs typeface="Britannic Bold"/>
            </a:endParaRPr>
          </a:p>
        </p:txBody>
      </p:sp>
      <p:sp>
        <p:nvSpPr>
          <p:cNvPr id="9" name="object 5"/>
          <p:cNvSpPr txBox="1"/>
          <p:nvPr/>
        </p:nvSpPr>
        <p:spPr>
          <a:xfrm>
            <a:off x="1049767" y="101389"/>
            <a:ext cx="2059081"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latin typeface="Britannic Bold"/>
              <a:cs typeface="Britannic Bold"/>
            </a:endParaRPr>
          </a:p>
        </p:txBody>
      </p:sp>
      <p:sp>
        <p:nvSpPr>
          <p:cNvPr id="3" name="مستطيل 2"/>
          <p:cNvSpPr/>
          <p:nvPr/>
        </p:nvSpPr>
        <p:spPr>
          <a:xfrm>
            <a:off x="189186" y="1027136"/>
            <a:ext cx="8576442" cy="5262979"/>
          </a:xfrm>
          <a:prstGeom prst="rect">
            <a:avLst/>
          </a:prstGeom>
        </p:spPr>
        <p:txBody>
          <a:bodyPr wrap="square">
            <a:spAutoFit/>
          </a:bodyPr>
          <a:lstStyle/>
          <a:p>
            <a:pPr marL="457200" indent="-457200" algn="just">
              <a:buClr>
                <a:srgbClr val="FF0000"/>
              </a:buClr>
              <a:buFont typeface="Wingdings" pitchFamily="2" charset="2"/>
              <a:buChar char="ü"/>
            </a:pPr>
            <a:r>
              <a:rPr lang="en-US" sz="2800" dirty="0"/>
              <a:t>Many microorganisms, such as the bacteria that cause urinary tract </a:t>
            </a:r>
            <a:r>
              <a:rPr lang="en-US" sz="2800" dirty="0" smtClean="0"/>
              <a:t>infections, </a:t>
            </a:r>
            <a:r>
              <a:rPr lang="en-US" sz="2800" dirty="0"/>
              <a:t>can easily be grown in a culture. </a:t>
            </a:r>
            <a:endParaRPr lang="en-US" sz="2800" dirty="0" smtClean="0"/>
          </a:p>
          <a:p>
            <a:pPr marL="457200" indent="-457200" algn="just">
              <a:buClr>
                <a:srgbClr val="FF0000"/>
              </a:buClr>
              <a:buFont typeface="Wingdings" pitchFamily="2" charset="2"/>
              <a:buChar char="ü"/>
            </a:pPr>
            <a:r>
              <a:rPr lang="en-US" sz="2800" dirty="0" smtClean="0"/>
              <a:t>Some </a:t>
            </a:r>
            <a:r>
              <a:rPr lang="en-US" sz="2800" dirty="0"/>
              <a:t>bacteria, such as the bacteria that cause syphilis, cannot be cultured at all. </a:t>
            </a:r>
            <a:endParaRPr lang="en-US" sz="2800" dirty="0" smtClean="0"/>
          </a:p>
          <a:p>
            <a:pPr marL="457200" indent="-457200" algn="just">
              <a:buClr>
                <a:srgbClr val="FF0000"/>
              </a:buClr>
              <a:buFont typeface="Wingdings" pitchFamily="2" charset="2"/>
              <a:buChar char="ü"/>
            </a:pPr>
            <a:r>
              <a:rPr lang="en-US" sz="2800" dirty="0" smtClean="0"/>
              <a:t>Other </a:t>
            </a:r>
            <a:r>
              <a:rPr lang="en-US" sz="2800" dirty="0"/>
              <a:t>bacteria, such as those that cause tuberculosis, and fungi can be cultured but take weeks to grow</a:t>
            </a:r>
            <a:r>
              <a:rPr lang="en-US" sz="2800" dirty="0" smtClean="0"/>
              <a:t>.</a:t>
            </a:r>
          </a:p>
          <a:p>
            <a:pPr marL="457200" indent="-457200" algn="just">
              <a:buClr>
                <a:srgbClr val="FF0000"/>
              </a:buClr>
              <a:buFont typeface="Wingdings" pitchFamily="2" charset="2"/>
              <a:buChar char="ü"/>
            </a:pPr>
            <a:r>
              <a:rPr lang="en-US" sz="2800" dirty="0" smtClean="0"/>
              <a:t> </a:t>
            </a:r>
            <a:r>
              <a:rPr lang="en-US" sz="2800" dirty="0"/>
              <a:t>Some viruses can be cultured, but many cannot</a:t>
            </a:r>
            <a:r>
              <a:rPr lang="en-US" sz="2800" dirty="0" smtClean="0"/>
              <a:t>.</a:t>
            </a:r>
          </a:p>
          <a:p>
            <a:pPr algn="just">
              <a:buClr>
                <a:srgbClr val="FF0000"/>
              </a:buClr>
            </a:pPr>
            <a:endParaRPr lang="en-US" sz="2800" dirty="0"/>
          </a:p>
          <a:p>
            <a:pPr algn="just"/>
            <a:r>
              <a:rPr lang="en-US" sz="2800" dirty="0"/>
              <a:t>After the microorganisms are cultured, tests to identify them and to determine susceptibility and sensitivity to antimicrobial drugs are done.</a:t>
            </a:r>
          </a:p>
        </p:txBody>
      </p:sp>
      <p:pic>
        <p:nvPicPr>
          <p:cNvPr id="10" name="Picture 12"/>
          <p:cNvPicPr>
            <a:picLocks noChangeAspect="1"/>
          </p:cNvPicPr>
          <p:nvPr/>
        </p:nvPicPr>
        <p:blipFill>
          <a:blip r:embed="rId3"/>
          <a:stretch>
            <a:fillRect/>
          </a:stretch>
        </p:blipFill>
        <p:spPr>
          <a:xfrm>
            <a:off x="8300554" y="6058600"/>
            <a:ext cx="806824" cy="806824"/>
          </a:xfrm>
          <a:prstGeom prst="rect">
            <a:avLst/>
          </a:prstGeom>
        </p:spPr>
      </p:pic>
      <p:sp>
        <p:nvSpPr>
          <p:cNvPr id="11"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rgbClr val="FF0000"/>
                </a:solidFill>
              </a:rPr>
              <a:t>19</a:t>
            </a:r>
            <a:endParaRPr lang="en-US" sz="3200" b="1" dirty="0">
              <a:solidFill>
                <a:srgbClr val="FF0000"/>
              </a:solidFill>
            </a:endParaRPr>
          </a:p>
        </p:txBody>
      </p:sp>
    </p:spTree>
    <p:extLst>
      <p:ext uri="{BB962C8B-B14F-4D97-AF65-F5344CB8AC3E}">
        <p14:creationId xmlns:p14="http://schemas.microsoft.com/office/powerpoint/2010/main" val="162354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34471" y="8068"/>
            <a:ext cx="3891803"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sz="1588"/>
          </a:p>
        </p:txBody>
      </p:sp>
      <p:sp>
        <p:nvSpPr>
          <p:cNvPr id="5" name="object 5"/>
          <p:cNvSpPr txBox="1"/>
          <p:nvPr/>
        </p:nvSpPr>
        <p:spPr>
          <a:xfrm>
            <a:off x="1049767" y="62752"/>
            <a:ext cx="2059081"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latin typeface="Britannic Bold"/>
              <a:cs typeface="Britannic Bold"/>
            </a:endParaRPr>
          </a:p>
        </p:txBody>
      </p:sp>
      <p:sp>
        <p:nvSpPr>
          <p:cNvPr id="6" name="object 6"/>
          <p:cNvSpPr/>
          <p:nvPr/>
        </p:nvSpPr>
        <p:spPr>
          <a:xfrm>
            <a:off x="4037997" y="41408"/>
            <a:ext cx="706124" cy="627050"/>
          </a:xfrm>
          <a:prstGeom prst="rect">
            <a:avLst/>
          </a:prstGeom>
          <a:blipFill>
            <a:blip r:embed="rId3" cstate="print"/>
            <a:stretch>
              <a:fillRect/>
            </a:stretch>
          </a:blipFill>
        </p:spPr>
        <p:txBody>
          <a:bodyPr wrap="square" lIns="0" tIns="0" rIns="0" bIns="0" rtlCol="0"/>
          <a:lstStyle/>
          <a:p>
            <a:endParaRPr sz="1588"/>
          </a:p>
        </p:txBody>
      </p:sp>
      <p:sp>
        <p:nvSpPr>
          <p:cNvPr id="7" name="object 7"/>
          <p:cNvSpPr/>
          <p:nvPr/>
        </p:nvSpPr>
        <p:spPr>
          <a:xfrm>
            <a:off x="477370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8" name="object 8"/>
          <p:cNvSpPr txBox="1"/>
          <p:nvPr/>
        </p:nvSpPr>
        <p:spPr>
          <a:xfrm>
            <a:off x="5752989" y="19722"/>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latin typeface="Britannic Bold"/>
              <a:cs typeface="Britannic Bold"/>
            </a:endParaRPr>
          </a:p>
        </p:txBody>
      </p:sp>
      <p:sp>
        <p:nvSpPr>
          <p:cNvPr id="11" name="Rectangle 10"/>
          <p:cNvSpPr/>
          <p:nvPr/>
        </p:nvSpPr>
        <p:spPr>
          <a:xfrm>
            <a:off x="134471" y="668458"/>
            <a:ext cx="8867214" cy="5693866"/>
          </a:xfrm>
          <a:prstGeom prst="rect">
            <a:avLst/>
          </a:prstGeom>
        </p:spPr>
        <p:txBody>
          <a:bodyPr wrap="square">
            <a:spAutoFit/>
          </a:bodyPr>
          <a:lstStyle/>
          <a:p>
            <a:pPr algn="ctr" defTabSz="806867" fontAlgn="base">
              <a:spcBef>
                <a:spcPct val="0"/>
              </a:spcBef>
              <a:spcAft>
                <a:spcPct val="0"/>
              </a:spcAft>
              <a:defRPr/>
            </a:pPr>
            <a:endParaRPr lang="en-US" sz="3200" b="1" kern="0" dirty="0" smtClean="0">
              <a:solidFill>
                <a:srgbClr val="000000"/>
              </a:solidFill>
            </a:endParaRPr>
          </a:p>
          <a:p>
            <a:pPr marL="514350" indent="-514350" defTabSz="806867" fontAlgn="base">
              <a:spcBef>
                <a:spcPct val="0"/>
              </a:spcBef>
              <a:spcAft>
                <a:spcPct val="0"/>
              </a:spcAft>
              <a:buClr>
                <a:srgbClr val="FF0000"/>
              </a:buClr>
              <a:buFont typeface="+mj-lt"/>
              <a:buAutoNum type="arabicPeriod"/>
              <a:defRPr/>
            </a:pPr>
            <a:r>
              <a:rPr lang="en-US" sz="3200" dirty="0"/>
              <a:t>Why we need to identify types of microbes</a:t>
            </a:r>
            <a:r>
              <a:rPr lang="en-US" sz="3200" dirty="0" smtClean="0"/>
              <a:t>.</a:t>
            </a:r>
          </a:p>
          <a:p>
            <a:pPr marL="514350" indent="-514350" defTabSz="806867" fontAlgn="base">
              <a:spcBef>
                <a:spcPct val="0"/>
              </a:spcBef>
              <a:spcAft>
                <a:spcPct val="0"/>
              </a:spcAft>
              <a:buClr>
                <a:srgbClr val="FF0000"/>
              </a:buClr>
              <a:buFont typeface="+mj-lt"/>
              <a:buAutoNum type="arabicPeriod"/>
              <a:defRPr/>
            </a:pPr>
            <a:r>
              <a:rPr lang="en-US" sz="3200" dirty="0" smtClean="0"/>
              <a:t>Identifying </a:t>
            </a:r>
            <a:r>
              <a:rPr lang="en-US" sz="3200" dirty="0"/>
              <a:t>microbes through Look, Growth, Stain and </a:t>
            </a:r>
            <a:r>
              <a:rPr lang="en-US" sz="3200" dirty="0" smtClean="0"/>
              <a:t>Strain.</a:t>
            </a:r>
          </a:p>
          <a:p>
            <a:pPr marL="514350" indent="-514350" defTabSz="806867" fontAlgn="base">
              <a:spcBef>
                <a:spcPct val="0"/>
              </a:spcBef>
              <a:spcAft>
                <a:spcPct val="0"/>
              </a:spcAft>
              <a:buClr>
                <a:srgbClr val="FF0000"/>
              </a:buClr>
              <a:buFont typeface="+mj-lt"/>
              <a:buAutoNum type="arabicPeriod"/>
              <a:defRPr/>
            </a:pPr>
            <a:r>
              <a:rPr lang="en-US" sz="3200" dirty="0" smtClean="0"/>
              <a:t>What </a:t>
            </a:r>
            <a:r>
              <a:rPr lang="en-US" sz="3200" dirty="0"/>
              <a:t>steps should the doctor used to understand the types of microbes</a:t>
            </a:r>
            <a:r>
              <a:rPr lang="en-US" sz="3200" dirty="0" smtClean="0"/>
              <a:t>.</a:t>
            </a:r>
          </a:p>
          <a:p>
            <a:pPr defTabSz="806867" fontAlgn="base">
              <a:spcBef>
                <a:spcPct val="0"/>
              </a:spcBef>
              <a:spcAft>
                <a:spcPct val="0"/>
              </a:spcAft>
              <a:buClr>
                <a:srgbClr val="0070C0"/>
              </a:buClr>
              <a:defRPr/>
            </a:pPr>
            <a:r>
              <a:rPr lang="en-US" sz="3200" dirty="0"/>
              <a:t> </a:t>
            </a:r>
            <a:r>
              <a:rPr lang="en-US" sz="3200" dirty="0" smtClean="0"/>
              <a:t>    -</a:t>
            </a:r>
            <a:r>
              <a:rPr lang="en-US" sz="2800" dirty="0"/>
              <a:t>Site of infection </a:t>
            </a:r>
            <a:endParaRPr lang="en-US" sz="2800" dirty="0" smtClean="0"/>
          </a:p>
          <a:p>
            <a:pPr defTabSz="806867" fontAlgn="base">
              <a:spcBef>
                <a:spcPct val="0"/>
              </a:spcBef>
              <a:spcAft>
                <a:spcPct val="0"/>
              </a:spcAft>
              <a:buClr>
                <a:srgbClr val="FF0000"/>
              </a:buClr>
              <a:defRPr/>
            </a:pPr>
            <a:r>
              <a:rPr lang="en-US" sz="2800" dirty="0"/>
              <a:t> </a:t>
            </a:r>
            <a:r>
              <a:rPr lang="en-US" sz="2800" dirty="0" smtClean="0"/>
              <a:t>     - </a:t>
            </a:r>
            <a:r>
              <a:rPr lang="en-US" sz="2800" dirty="0"/>
              <a:t>type of </a:t>
            </a:r>
            <a:r>
              <a:rPr lang="en-US" sz="2800" dirty="0" smtClean="0"/>
              <a:t>samples</a:t>
            </a:r>
          </a:p>
          <a:p>
            <a:pPr defTabSz="806867" fontAlgn="base">
              <a:spcBef>
                <a:spcPct val="0"/>
              </a:spcBef>
              <a:spcAft>
                <a:spcPct val="0"/>
              </a:spcAft>
              <a:buClr>
                <a:srgbClr val="FF0000"/>
              </a:buClr>
              <a:defRPr/>
            </a:pPr>
            <a:r>
              <a:rPr lang="en-US" sz="2800" dirty="0" smtClean="0"/>
              <a:t>      - </a:t>
            </a:r>
            <a:r>
              <a:rPr lang="en-US" sz="2800" dirty="0"/>
              <a:t>direct smear </a:t>
            </a:r>
            <a:endParaRPr lang="en-US" sz="2800" dirty="0" smtClean="0"/>
          </a:p>
          <a:p>
            <a:pPr defTabSz="806867" fontAlgn="base">
              <a:spcBef>
                <a:spcPct val="0"/>
              </a:spcBef>
              <a:spcAft>
                <a:spcPct val="0"/>
              </a:spcAft>
              <a:buClr>
                <a:srgbClr val="FF0000"/>
              </a:buClr>
              <a:defRPr/>
            </a:pPr>
            <a:r>
              <a:rPr lang="en-US" sz="2800" dirty="0"/>
              <a:t> </a:t>
            </a:r>
            <a:r>
              <a:rPr lang="en-US" sz="2800" dirty="0" smtClean="0"/>
              <a:t>     - </a:t>
            </a:r>
            <a:r>
              <a:rPr lang="en-US" sz="2800" dirty="0"/>
              <a:t>culture </a:t>
            </a:r>
            <a:endParaRPr lang="en-US" sz="2800" dirty="0" smtClean="0"/>
          </a:p>
          <a:p>
            <a:pPr defTabSz="806867" fontAlgn="base">
              <a:spcBef>
                <a:spcPct val="0"/>
              </a:spcBef>
              <a:spcAft>
                <a:spcPct val="0"/>
              </a:spcAft>
              <a:buClr>
                <a:srgbClr val="FF0000"/>
              </a:buClr>
              <a:defRPr/>
            </a:pPr>
            <a:r>
              <a:rPr lang="en-US" sz="2800" dirty="0"/>
              <a:t> </a:t>
            </a:r>
            <a:r>
              <a:rPr lang="en-US" sz="2800" dirty="0" smtClean="0"/>
              <a:t>     - </a:t>
            </a:r>
            <a:r>
              <a:rPr lang="en-US" sz="2800" dirty="0"/>
              <a:t>antibiotic sensitivity </a:t>
            </a:r>
            <a:endParaRPr lang="en-US" sz="2800" dirty="0" smtClean="0"/>
          </a:p>
          <a:p>
            <a:pPr defTabSz="806867" fontAlgn="base">
              <a:spcBef>
                <a:spcPct val="0"/>
              </a:spcBef>
              <a:spcAft>
                <a:spcPct val="0"/>
              </a:spcAft>
              <a:buClr>
                <a:srgbClr val="FF0000"/>
              </a:buClr>
              <a:defRPr/>
            </a:pPr>
            <a:r>
              <a:rPr lang="en-US" sz="2800" dirty="0"/>
              <a:t> </a:t>
            </a:r>
            <a:r>
              <a:rPr lang="en-US" sz="2800" dirty="0" smtClean="0"/>
              <a:t>     - </a:t>
            </a:r>
            <a:r>
              <a:rPr lang="en-US" sz="2800" dirty="0"/>
              <a:t>take a right decision.</a:t>
            </a:r>
            <a:endParaRPr lang="en-US" sz="2800" b="1" i="1" kern="0" dirty="0">
              <a:solidFill>
                <a:srgbClr val="FF0000"/>
              </a:solidFill>
            </a:endParaRPr>
          </a:p>
        </p:txBody>
      </p:sp>
      <p:sp>
        <p:nvSpPr>
          <p:cNvPr id="12" name="Rectangle 11"/>
          <p:cNvSpPr/>
          <p:nvPr/>
        </p:nvSpPr>
        <p:spPr>
          <a:xfrm>
            <a:off x="448347" y="597882"/>
            <a:ext cx="4060567" cy="646331"/>
          </a:xfrm>
          <a:prstGeom prst="rect">
            <a:avLst/>
          </a:prstGeom>
        </p:spPr>
        <p:txBody>
          <a:bodyPr wrap="square">
            <a:spAutoFit/>
          </a:bodyPr>
          <a:lstStyle/>
          <a:p>
            <a:pPr defTabSz="806867" fontAlgn="base">
              <a:spcBef>
                <a:spcPct val="0"/>
              </a:spcBef>
              <a:spcAft>
                <a:spcPct val="0"/>
              </a:spcAft>
              <a:defRPr/>
            </a:pPr>
            <a:r>
              <a:rPr lang="en-US" sz="3600" b="1" kern="0" dirty="0" smtClean="0">
                <a:solidFill>
                  <a:srgbClr val="FF0000"/>
                </a:solidFill>
              </a:rPr>
              <a:t>Objectives:</a:t>
            </a:r>
            <a:endParaRPr lang="en-US" sz="3600" b="1" kern="0" dirty="0">
              <a:solidFill>
                <a:srgbClr val="FF0000"/>
              </a:solidFill>
            </a:endParaRPr>
          </a:p>
        </p:txBody>
      </p:sp>
      <p:pic>
        <p:nvPicPr>
          <p:cNvPr id="13" name="Picture 12"/>
          <p:cNvPicPr>
            <a:picLocks noChangeAspect="1"/>
          </p:cNvPicPr>
          <p:nvPr/>
        </p:nvPicPr>
        <p:blipFill>
          <a:blip r:embed="rId4"/>
          <a:stretch>
            <a:fillRect/>
          </a:stretch>
        </p:blipFill>
        <p:spPr>
          <a:xfrm>
            <a:off x="8001000" y="5916706"/>
            <a:ext cx="806824" cy="806824"/>
          </a:xfrm>
          <a:prstGeom prst="rect">
            <a:avLst/>
          </a:prstGeom>
        </p:spPr>
      </p:pic>
    </p:spTree>
    <p:extLst>
      <p:ext uri="{BB962C8B-B14F-4D97-AF65-F5344CB8AC3E}">
        <p14:creationId xmlns:p14="http://schemas.microsoft.com/office/powerpoint/2010/main" val="2227232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7"/>
          <p:cNvSpPr/>
          <p:nvPr/>
        </p:nvSpPr>
        <p:spPr>
          <a:xfrm>
            <a:off x="4810" y="22413"/>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14"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6" name="TextBox 5"/>
          <p:cNvSpPr txBox="1"/>
          <p:nvPr/>
        </p:nvSpPr>
        <p:spPr>
          <a:xfrm>
            <a:off x="177421" y="2118896"/>
            <a:ext cx="8747279" cy="1508105"/>
          </a:xfrm>
          <a:prstGeom prst="rect">
            <a:avLst/>
          </a:prstGeom>
          <a:noFill/>
        </p:spPr>
        <p:txBody>
          <a:bodyPr wrap="square" rtlCol="0">
            <a:spAutoFit/>
          </a:bodyPr>
          <a:lstStyle/>
          <a:p>
            <a:pPr marL="457200" indent="-457200" algn="just">
              <a:buFont typeface="Wingdings" pitchFamily="2" charset="2"/>
              <a:buChar char="Ø"/>
            </a:pPr>
            <a:r>
              <a:rPr lang="en-US" sz="2800" b="1" dirty="0"/>
              <a:t>Culture media are the </a:t>
            </a:r>
            <a:r>
              <a:rPr lang="en-US" sz="2800" b="1" dirty="0">
                <a:solidFill>
                  <a:schemeClr val="accent2"/>
                </a:solidFill>
              </a:rPr>
              <a:t>materials</a:t>
            </a:r>
            <a:r>
              <a:rPr lang="en-US" sz="2800" b="1" dirty="0"/>
              <a:t> which are used for </a:t>
            </a:r>
            <a:r>
              <a:rPr lang="en-US" sz="2800" b="1" dirty="0">
                <a:solidFill>
                  <a:schemeClr val="accent2"/>
                </a:solidFill>
              </a:rPr>
              <a:t>cultivation</a:t>
            </a:r>
            <a:r>
              <a:rPr lang="en-US" sz="2800" b="1" dirty="0"/>
              <a:t> and </a:t>
            </a:r>
            <a:r>
              <a:rPr lang="en-US" sz="2800" b="1" dirty="0">
                <a:solidFill>
                  <a:schemeClr val="accent2"/>
                </a:solidFill>
              </a:rPr>
              <a:t>growing </a:t>
            </a:r>
            <a:r>
              <a:rPr lang="en-US" sz="2800" b="1" dirty="0"/>
              <a:t>of different types of bacteria in the laboratory.</a:t>
            </a:r>
            <a:r>
              <a:rPr lang="en-US" sz="3600" b="1" dirty="0"/>
              <a:t> </a:t>
            </a:r>
            <a:endParaRPr lang="en-US" sz="3600" b="1" dirty="0" smtClean="0"/>
          </a:p>
        </p:txBody>
      </p:sp>
      <p:grpSp>
        <p:nvGrpSpPr>
          <p:cNvPr id="7" name="Group 6"/>
          <p:cNvGrpSpPr/>
          <p:nvPr/>
        </p:nvGrpSpPr>
        <p:grpSpPr>
          <a:xfrm>
            <a:off x="-137616" y="1"/>
            <a:ext cx="9048691" cy="685800"/>
            <a:chOff x="16932" y="1"/>
            <a:chExt cx="9048691" cy="685800"/>
          </a:xfrm>
        </p:grpSpPr>
        <p:sp>
          <p:nvSpPr>
            <p:cNvPr id="9"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smtClean="0">
                  <a:solidFill>
                    <a:srgbClr val="002060"/>
                  </a:solidFill>
                  <a:latin typeface="Berlin Sans FB Demi" panose="020E0802020502020306" pitchFamily="34" charset="0"/>
                </a:rPr>
                <a:t>Ministry of higher Education                                     and Scientific Research</a:t>
              </a:r>
              <a:endParaRPr lang="en-US" sz="1600" kern="0" dirty="0">
                <a:solidFill>
                  <a:srgbClr val="002060"/>
                </a:solidFill>
                <a:latin typeface="Berlin Sans FB Demi" panose="020E0802020502020306" pitchFamily="34" charset="0"/>
              </a:endParaRPr>
            </a:p>
          </p:txBody>
        </p:sp>
        <p:sp>
          <p:nvSpPr>
            <p:cNvPr id="10"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200" dirty="0">
                  <a:solidFill>
                    <a:srgbClr val="002060"/>
                  </a:solidFill>
                  <a:latin typeface="Berlin Sans FB Demi" panose="020E0802020502020306" pitchFamily="34" charset="0"/>
                </a:rPr>
                <a:t>University of </a:t>
              </a:r>
              <a:r>
                <a:rPr lang="en-US" sz="1200" dirty="0" err="1" smtClean="0">
                  <a:solidFill>
                    <a:srgbClr val="002060"/>
                  </a:solidFill>
                  <a:latin typeface="Berlin Sans FB Demi" panose="020E0802020502020306" pitchFamily="34" charset="0"/>
                </a:rPr>
                <a:t>Basrah</a:t>
              </a:r>
              <a:r>
                <a:rPr lang="en-US" sz="1200" dirty="0" smtClean="0">
                  <a:solidFill>
                    <a:srgbClr val="002060"/>
                  </a:solidFill>
                  <a:latin typeface="Berlin Sans FB Demi" panose="020E0802020502020306" pitchFamily="34" charset="0"/>
                </a:rPr>
                <a:t>                Al-</a:t>
              </a:r>
              <a:r>
                <a:rPr lang="en-US" sz="1200" dirty="0" err="1" smtClean="0">
                  <a:solidFill>
                    <a:srgbClr val="002060"/>
                  </a:solidFill>
                  <a:latin typeface="Berlin Sans FB Demi" panose="020E0802020502020306" pitchFamily="34" charset="0"/>
                </a:rPr>
                <a:t>zahraa</a:t>
              </a:r>
              <a:r>
                <a:rPr lang="en-US" sz="1200" dirty="0" smtClean="0">
                  <a:solidFill>
                    <a:srgbClr val="002060"/>
                  </a:solidFill>
                  <a:latin typeface="Berlin Sans FB Demi" panose="020E0802020502020306" pitchFamily="34" charset="0"/>
                </a:rPr>
                <a:t> medical </a:t>
              </a:r>
              <a:r>
                <a:rPr lang="en-US" sz="1200" dirty="0">
                  <a:solidFill>
                    <a:srgbClr val="002060"/>
                  </a:solidFill>
                  <a:latin typeface="Berlin Sans FB Demi" panose="020E0802020502020306" pitchFamily="34" charset="0"/>
                </a:rPr>
                <a:t>college</a:t>
              </a:r>
            </a:p>
          </p:txBody>
        </p:sp>
        <p:pic>
          <p:nvPicPr>
            <p:cNvPr id="11" name="Picture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272460" y="1"/>
              <a:ext cx="761999" cy="685800"/>
            </a:xfrm>
            <a:prstGeom prst="rect">
              <a:avLst/>
            </a:prstGeom>
          </p:spPr>
        </p:pic>
      </p:grpSp>
      <p:sp>
        <p:nvSpPr>
          <p:cNvPr id="19" name="مستطيل 18"/>
          <p:cNvSpPr/>
          <p:nvPr/>
        </p:nvSpPr>
        <p:spPr>
          <a:xfrm>
            <a:off x="4810" y="3765732"/>
            <a:ext cx="8906265" cy="1815882"/>
          </a:xfrm>
          <a:prstGeom prst="rect">
            <a:avLst/>
          </a:prstGeom>
        </p:spPr>
        <p:txBody>
          <a:bodyPr wrap="square">
            <a:spAutoFit/>
          </a:bodyPr>
          <a:lstStyle/>
          <a:p>
            <a:pPr marL="457200" indent="-457200" algn="just">
              <a:buFont typeface="Wingdings" pitchFamily="2" charset="2"/>
              <a:buChar char="Ø"/>
            </a:pPr>
            <a:r>
              <a:rPr lang="en-US" sz="2800" b="1" dirty="0">
                <a:solidFill>
                  <a:srgbClr val="000000"/>
                </a:solidFill>
              </a:rPr>
              <a:t>A culture medium contains water, a source of carbon &amp; energy, source of nitrogen, trace elements and some growth factors. Besides these, the pH of the medium must be set accordingly. </a:t>
            </a:r>
          </a:p>
        </p:txBody>
      </p:sp>
      <p:sp>
        <p:nvSpPr>
          <p:cNvPr id="2" name="مستطيل 1"/>
          <p:cNvSpPr/>
          <p:nvPr/>
        </p:nvSpPr>
        <p:spPr>
          <a:xfrm>
            <a:off x="3122051" y="1197170"/>
            <a:ext cx="2589363" cy="584775"/>
          </a:xfrm>
          <a:prstGeom prst="rect">
            <a:avLst/>
          </a:prstGeom>
        </p:spPr>
        <p:txBody>
          <a:bodyPr wrap="none">
            <a:spAutoFit/>
          </a:bodyPr>
          <a:lstStyle/>
          <a:p>
            <a:r>
              <a:rPr lang="en-US" sz="3200" b="1" dirty="0">
                <a:solidFill>
                  <a:srgbClr val="FF0000"/>
                </a:solidFill>
              </a:rPr>
              <a:t>Culture media</a:t>
            </a:r>
          </a:p>
        </p:txBody>
      </p:sp>
      <p:pic>
        <p:nvPicPr>
          <p:cNvPr id="12" name="Picture 12"/>
          <p:cNvPicPr>
            <a:picLocks noChangeAspect="1"/>
          </p:cNvPicPr>
          <p:nvPr/>
        </p:nvPicPr>
        <p:blipFill>
          <a:blip r:embed="rId4"/>
          <a:stretch>
            <a:fillRect/>
          </a:stretch>
        </p:blipFill>
        <p:spPr>
          <a:xfrm>
            <a:off x="8332086" y="6058600"/>
            <a:ext cx="806824" cy="806824"/>
          </a:xfrm>
          <a:prstGeom prst="rect">
            <a:avLst/>
          </a:prstGeom>
        </p:spPr>
      </p:pic>
      <p:sp>
        <p:nvSpPr>
          <p:cNvPr id="13"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IQ" sz="3200" b="1" dirty="0" smtClean="0">
                <a:solidFill>
                  <a:srgbClr val="FF0000"/>
                </a:solidFill>
              </a:rPr>
              <a:t>2</a:t>
            </a:r>
            <a:r>
              <a:rPr lang="en-US" sz="3200" b="1" dirty="0" smtClean="0">
                <a:solidFill>
                  <a:srgbClr val="FF0000"/>
                </a:solidFill>
              </a:rPr>
              <a:t>0</a:t>
            </a:r>
            <a:endParaRPr lang="en-US" sz="3200" b="1" dirty="0">
              <a:solidFill>
                <a:srgbClr val="FF0000"/>
              </a:solidFill>
            </a:endParaRPr>
          </a:p>
        </p:txBody>
      </p:sp>
    </p:spTree>
    <p:extLst>
      <p:ext uri="{BB962C8B-B14F-4D97-AF65-F5344CB8AC3E}">
        <p14:creationId xmlns:p14="http://schemas.microsoft.com/office/powerpoint/2010/main" val="403715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7"/>
          <p:cNvSpPr/>
          <p:nvPr/>
        </p:nvSpPr>
        <p:spPr>
          <a:xfrm>
            <a:off x="0" y="33985"/>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14"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grpSp>
        <p:nvGrpSpPr>
          <p:cNvPr id="7" name="Group 6"/>
          <p:cNvGrpSpPr/>
          <p:nvPr/>
        </p:nvGrpSpPr>
        <p:grpSpPr>
          <a:xfrm>
            <a:off x="-137616" y="1"/>
            <a:ext cx="9048691" cy="685800"/>
            <a:chOff x="16932" y="1"/>
            <a:chExt cx="9048691" cy="685800"/>
          </a:xfrm>
        </p:grpSpPr>
        <p:sp>
          <p:nvSpPr>
            <p:cNvPr id="9"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smtClean="0">
                  <a:solidFill>
                    <a:srgbClr val="002060"/>
                  </a:solidFill>
                  <a:latin typeface="Berlin Sans FB Demi" panose="020E0802020502020306" pitchFamily="34" charset="0"/>
                </a:rPr>
                <a:t>Ministry of higher Education                                     and Scientific Research</a:t>
              </a:r>
              <a:endParaRPr lang="en-US" sz="1600" kern="0" dirty="0">
                <a:solidFill>
                  <a:srgbClr val="002060"/>
                </a:solidFill>
                <a:latin typeface="Berlin Sans FB Demi" panose="020E0802020502020306" pitchFamily="34" charset="0"/>
              </a:endParaRPr>
            </a:p>
          </p:txBody>
        </p:sp>
        <p:sp>
          <p:nvSpPr>
            <p:cNvPr id="10"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200" dirty="0">
                  <a:solidFill>
                    <a:srgbClr val="002060"/>
                  </a:solidFill>
                  <a:latin typeface="Berlin Sans FB Demi" panose="020E0802020502020306" pitchFamily="34" charset="0"/>
                </a:rPr>
                <a:t>University of </a:t>
              </a:r>
              <a:r>
                <a:rPr lang="en-US" sz="1200" dirty="0" err="1" smtClean="0">
                  <a:solidFill>
                    <a:srgbClr val="002060"/>
                  </a:solidFill>
                  <a:latin typeface="Berlin Sans FB Demi" panose="020E0802020502020306" pitchFamily="34" charset="0"/>
                </a:rPr>
                <a:t>Basrah</a:t>
              </a:r>
              <a:r>
                <a:rPr lang="en-US" sz="1200" dirty="0" smtClean="0">
                  <a:solidFill>
                    <a:srgbClr val="002060"/>
                  </a:solidFill>
                  <a:latin typeface="Berlin Sans FB Demi" panose="020E0802020502020306" pitchFamily="34" charset="0"/>
                </a:rPr>
                <a:t>                Al-</a:t>
              </a:r>
              <a:r>
                <a:rPr lang="en-US" sz="1200" dirty="0" err="1" smtClean="0">
                  <a:solidFill>
                    <a:srgbClr val="002060"/>
                  </a:solidFill>
                  <a:latin typeface="Berlin Sans FB Demi" panose="020E0802020502020306" pitchFamily="34" charset="0"/>
                </a:rPr>
                <a:t>zahraa</a:t>
              </a:r>
              <a:r>
                <a:rPr lang="en-US" sz="1200" dirty="0" smtClean="0">
                  <a:solidFill>
                    <a:srgbClr val="002060"/>
                  </a:solidFill>
                  <a:latin typeface="Berlin Sans FB Demi" panose="020E0802020502020306" pitchFamily="34" charset="0"/>
                </a:rPr>
                <a:t> medical </a:t>
              </a:r>
              <a:r>
                <a:rPr lang="en-US" sz="1200" dirty="0">
                  <a:solidFill>
                    <a:srgbClr val="002060"/>
                  </a:solidFill>
                  <a:latin typeface="Berlin Sans FB Demi" panose="020E0802020502020306" pitchFamily="34" charset="0"/>
                </a:rPr>
                <a:t>college</a:t>
              </a:r>
            </a:p>
          </p:txBody>
        </p:sp>
        <p:pic>
          <p:nvPicPr>
            <p:cNvPr id="11" name="Picture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288226" y="1"/>
              <a:ext cx="761999" cy="685800"/>
            </a:xfrm>
            <a:prstGeom prst="rect">
              <a:avLst/>
            </a:prstGeom>
          </p:spPr>
        </p:pic>
      </p:grpSp>
      <p:sp>
        <p:nvSpPr>
          <p:cNvPr id="16" name="مستطيل 15"/>
          <p:cNvSpPr/>
          <p:nvPr/>
        </p:nvSpPr>
        <p:spPr>
          <a:xfrm>
            <a:off x="177421" y="1459918"/>
            <a:ext cx="8733654" cy="3539430"/>
          </a:xfrm>
          <a:prstGeom prst="rect">
            <a:avLst/>
          </a:prstGeom>
        </p:spPr>
        <p:txBody>
          <a:bodyPr wrap="square">
            <a:spAutoFit/>
          </a:bodyPr>
          <a:lstStyle/>
          <a:p>
            <a:pPr marL="457200" indent="-457200" algn="just">
              <a:buFont typeface="Wingdings" pitchFamily="2" charset="2"/>
              <a:buChar char="Ø"/>
            </a:pPr>
            <a:r>
              <a:rPr lang="en-US" sz="2800" b="1" dirty="0"/>
              <a:t>Some of the ingredients of culture media include water, agar, peptone, casein, meat extract, yeast extract</a:t>
            </a:r>
            <a:r>
              <a:rPr lang="en-US" sz="2800" b="1" dirty="0" smtClean="0"/>
              <a:t>.</a:t>
            </a:r>
          </a:p>
          <a:p>
            <a:pPr algn="just"/>
            <a:endParaRPr lang="en-US" sz="2800" b="1" dirty="0"/>
          </a:p>
          <a:p>
            <a:pPr marL="457200" indent="-457200" algn="just">
              <a:buFont typeface="Wingdings" pitchFamily="2" charset="2"/>
              <a:buChar char="Ø"/>
            </a:pPr>
            <a:r>
              <a:rPr lang="en-US" sz="2800" b="1" dirty="0"/>
              <a:t>Bacterial culture media can be classified into: </a:t>
            </a:r>
            <a:endParaRPr lang="en-US" sz="2800" b="1" dirty="0" smtClean="0"/>
          </a:p>
          <a:p>
            <a:pPr marL="457200" indent="-457200" algn="just">
              <a:buFont typeface="Wingdings" pitchFamily="2" charset="2"/>
              <a:buChar char="q"/>
            </a:pPr>
            <a:r>
              <a:rPr lang="en-US" sz="2800" b="1" dirty="0" smtClean="0">
                <a:solidFill>
                  <a:srgbClr val="FF0000"/>
                </a:solidFill>
              </a:rPr>
              <a:t>Based </a:t>
            </a:r>
            <a:r>
              <a:rPr lang="en-US" sz="2800" b="1" dirty="0">
                <a:solidFill>
                  <a:srgbClr val="FF0000"/>
                </a:solidFill>
              </a:rPr>
              <a:t>on </a:t>
            </a:r>
            <a:r>
              <a:rPr lang="en-US" sz="2800" b="1" dirty="0" smtClean="0">
                <a:solidFill>
                  <a:srgbClr val="FF0000"/>
                </a:solidFill>
              </a:rPr>
              <a:t>consistency</a:t>
            </a:r>
            <a:endParaRPr lang="en-US" sz="2800" b="1" dirty="0">
              <a:solidFill>
                <a:srgbClr val="FF0000"/>
              </a:solidFill>
            </a:endParaRPr>
          </a:p>
          <a:p>
            <a:pPr marL="457200" indent="-457200" algn="just">
              <a:buFont typeface="Wingdings" pitchFamily="2" charset="2"/>
              <a:buChar char="q"/>
            </a:pPr>
            <a:r>
              <a:rPr lang="en-US" sz="2800" b="1" dirty="0">
                <a:solidFill>
                  <a:srgbClr val="FF0000"/>
                </a:solidFill>
              </a:rPr>
              <a:t>B</a:t>
            </a:r>
            <a:r>
              <a:rPr lang="en-US" sz="2800" b="1" dirty="0" smtClean="0">
                <a:solidFill>
                  <a:srgbClr val="FF0000"/>
                </a:solidFill>
              </a:rPr>
              <a:t>ased </a:t>
            </a:r>
            <a:r>
              <a:rPr lang="en-US" sz="2800" b="1" dirty="0">
                <a:solidFill>
                  <a:srgbClr val="FF0000"/>
                </a:solidFill>
              </a:rPr>
              <a:t>on nutritional component </a:t>
            </a:r>
            <a:endParaRPr lang="en-US" sz="2800" b="1" dirty="0" smtClean="0">
              <a:solidFill>
                <a:srgbClr val="FF0000"/>
              </a:solidFill>
            </a:endParaRPr>
          </a:p>
          <a:p>
            <a:pPr marL="457200" indent="-457200" algn="just">
              <a:buFont typeface="Wingdings" pitchFamily="2" charset="2"/>
              <a:buChar char="q"/>
            </a:pPr>
            <a:r>
              <a:rPr lang="en-US" sz="2800" b="1" dirty="0">
                <a:solidFill>
                  <a:srgbClr val="FF0000"/>
                </a:solidFill>
              </a:rPr>
              <a:t>B</a:t>
            </a:r>
            <a:r>
              <a:rPr lang="en-US" sz="2800" b="1" dirty="0" smtClean="0">
                <a:solidFill>
                  <a:srgbClr val="FF0000"/>
                </a:solidFill>
              </a:rPr>
              <a:t>ased </a:t>
            </a:r>
            <a:r>
              <a:rPr lang="en-US" sz="2800" b="1" dirty="0">
                <a:solidFill>
                  <a:srgbClr val="FF0000"/>
                </a:solidFill>
              </a:rPr>
              <a:t>on its functional use. </a:t>
            </a:r>
          </a:p>
        </p:txBody>
      </p:sp>
      <p:pic>
        <p:nvPicPr>
          <p:cNvPr id="12" name="Picture 12"/>
          <p:cNvPicPr>
            <a:picLocks noChangeAspect="1"/>
          </p:cNvPicPr>
          <p:nvPr/>
        </p:nvPicPr>
        <p:blipFill>
          <a:blip r:embed="rId4"/>
          <a:stretch>
            <a:fillRect/>
          </a:stretch>
        </p:blipFill>
        <p:spPr>
          <a:xfrm>
            <a:off x="8332086" y="6058600"/>
            <a:ext cx="806824" cy="806824"/>
          </a:xfrm>
          <a:prstGeom prst="rect">
            <a:avLst/>
          </a:prstGeom>
        </p:spPr>
      </p:pic>
      <p:sp>
        <p:nvSpPr>
          <p:cNvPr id="13"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IQ" sz="3200" b="1" dirty="0" smtClean="0">
                <a:solidFill>
                  <a:srgbClr val="FF0000"/>
                </a:solidFill>
              </a:rPr>
              <a:t>2</a:t>
            </a:r>
            <a:r>
              <a:rPr lang="en-US" sz="3200" b="1" dirty="0" smtClean="0">
                <a:solidFill>
                  <a:srgbClr val="FF0000"/>
                </a:solidFill>
              </a:rPr>
              <a:t>1</a:t>
            </a:r>
            <a:endParaRPr lang="en-US" sz="3200" b="1" dirty="0">
              <a:solidFill>
                <a:srgbClr val="FF0000"/>
              </a:solidFill>
            </a:endParaRPr>
          </a:p>
        </p:txBody>
      </p:sp>
    </p:spTree>
    <p:extLst>
      <p:ext uri="{BB962C8B-B14F-4D97-AF65-F5344CB8AC3E}">
        <p14:creationId xmlns:p14="http://schemas.microsoft.com/office/powerpoint/2010/main" val="31980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7"/>
          <p:cNvSpPr/>
          <p:nvPr/>
        </p:nvSpPr>
        <p:spPr>
          <a:xfrm>
            <a:off x="0" y="8733"/>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17"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grpSp>
        <p:nvGrpSpPr>
          <p:cNvPr id="7" name="Group 6"/>
          <p:cNvGrpSpPr/>
          <p:nvPr/>
        </p:nvGrpSpPr>
        <p:grpSpPr>
          <a:xfrm>
            <a:off x="-137616" y="1"/>
            <a:ext cx="9048691" cy="685800"/>
            <a:chOff x="16932" y="1"/>
            <a:chExt cx="9048691" cy="685800"/>
          </a:xfrm>
        </p:grpSpPr>
        <p:sp>
          <p:nvSpPr>
            <p:cNvPr id="9"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smtClean="0">
                  <a:solidFill>
                    <a:srgbClr val="002060"/>
                  </a:solidFill>
                  <a:latin typeface="Berlin Sans FB Demi" panose="020E0802020502020306" pitchFamily="34" charset="0"/>
                </a:rPr>
                <a:t>Ministry of higher Education                                     and Scientific Research</a:t>
              </a:r>
              <a:endParaRPr lang="en-US" sz="1600" kern="0" dirty="0">
                <a:solidFill>
                  <a:srgbClr val="002060"/>
                </a:solidFill>
                <a:latin typeface="Berlin Sans FB Demi" panose="020E0802020502020306" pitchFamily="34" charset="0"/>
              </a:endParaRPr>
            </a:p>
          </p:txBody>
        </p:sp>
        <p:sp>
          <p:nvSpPr>
            <p:cNvPr id="10"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200" dirty="0">
                  <a:solidFill>
                    <a:srgbClr val="002060"/>
                  </a:solidFill>
                  <a:latin typeface="Berlin Sans FB Demi" panose="020E0802020502020306" pitchFamily="34" charset="0"/>
                </a:rPr>
                <a:t>University of </a:t>
              </a:r>
              <a:r>
                <a:rPr lang="en-US" sz="1200" dirty="0" err="1" smtClean="0">
                  <a:solidFill>
                    <a:srgbClr val="002060"/>
                  </a:solidFill>
                  <a:latin typeface="Berlin Sans FB Demi" panose="020E0802020502020306" pitchFamily="34" charset="0"/>
                </a:rPr>
                <a:t>Basrah</a:t>
              </a:r>
              <a:r>
                <a:rPr lang="en-US" sz="1200" dirty="0" smtClean="0">
                  <a:solidFill>
                    <a:srgbClr val="002060"/>
                  </a:solidFill>
                  <a:latin typeface="Berlin Sans FB Demi" panose="020E0802020502020306" pitchFamily="34" charset="0"/>
                </a:rPr>
                <a:t>                Al-</a:t>
              </a:r>
              <a:r>
                <a:rPr lang="en-US" sz="1200" dirty="0" err="1" smtClean="0">
                  <a:solidFill>
                    <a:srgbClr val="002060"/>
                  </a:solidFill>
                  <a:latin typeface="Berlin Sans FB Demi" panose="020E0802020502020306" pitchFamily="34" charset="0"/>
                </a:rPr>
                <a:t>zahraa</a:t>
              </a:r>
              <a:r>
                <a:rPr lang="en-US" sz="1200" dirty="0" smtClean="0">
                  <a:solidFill>
                    <a:srgbClr val="002060"/>
                  </a:solidFill>
                  <a:latin typeface="Berlin Sans FB Demi" panose="020E0802020502020306" pitchFamily="34" charset="0"/>
                </a:rPr>
                <a:t> medical </a:t>
              </a:r>
              <a:r>
                <a:rPr lang="en-US" sz="1200" dirty="0">
                  <a:solidFill>
                    <a:srgbClr val="002060"/>
                  </a:solidFill>
                  <a:latin typeface="Berlin Sans FB Demi" panose="020E0802020502020306" pitchFamily="34" charset="0"/>
                </a:rPr>
                <a:t>college</a:t>
              </a:r>
            </a:p>
          </p:txBody>
        </p:sp>
        <p:pic>
          <p:nvPicPr>
            <p:cNvPr id="11" name="Picture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303992" y="1"/>
              <a:ext cx="761999" cy="685800"/>
            </a:xfrm>
            <a:prstGeom prst="rect">
              <a:avLst/>
            </a:prstGeom>
          </p:spPr>
        </p:pic>
      </p:grpSp>
      <p:sp>
        <p:nvSpPr>
          <p:cNvPr id="18" name="مربع نص 17"/>
          <p:cNvSpPr txBox="1"/>
          <p:nvPr/>
        </p:nvSpPr>
        <p:spPr>
          <a:xfrm>
            <a:off x="4417457" y="1970464"/>
            <a:ext cx="4566097" cy="523220"/>
          </a:xfrm>
          <a:prstGeom prst="rect">
            <a:avLst/>
          </a:prstGeom>
          <a:noFill/>
        </p:spPr>
        <p:txBody>
          <a:bodyPr wrap="square" rtlCol="0">
            <a:spAutoFit/>
          </a:bodyPr>
          <a:lstStyle/>
          <a:p>
            <a:pPr algn="ctr"/>
            <a:endParaRPr lang="en-US" sz="2800" dirty="0"/>
          </a:p>
        </p:txBody>
      </p:sp>
      <p:sp>
        <p:nvSpPr>
          <p:cNvPr id="2" name="مستطيل 1"/>
          <p:cNvSpPr/>
          <p:nvPr/>
        </p:nvSpPr>
        <p:spPr>
          <a:xfrm>
            <a:off x="484496" y="661508"/>
            <a:ext cx="8318310" cy="2000548"/>
          </a:xfrm>
          <a:prstGeom prst="rect">
            <a:avLst/>
          </a:prstGeom>
        </p:spPr>
        <p:txBody>
          <a:bodyPr wrap="square">
            <a:spAutoFit/>
          </a:bodyPr>
          <a:lstStyle/>
          <a:p>
            <a:pPr marL="457200" indent="-457200">
              <a:buFont typeface="Wingdings" pitchFamily="2" charset="2"/>
              <a:buChar char="q"/>
            </a:pPr>
            <a:r>
              <a:rPr lang="en-US" sz="2800" b="1" dirty="0" smtClean="0">
                <a:solidFill>
                  <a:srgbClr val="FF0000"/>
                </a:solidFill>
              </a:rPr>
              <a:t>Classification </a:t>
            </a:r>
            <a:r>
              <a:rPr lang="en-US" sz="2800" b="1" dirty="0">
                <a:solidFill>
                  <a:srgbClr val="FF0000"/>
                </a:solidFill>
              </a:rPr>
              <a:t>based on consistency (solidity</a:t>
            </a:r>
            <a:r>
              <a:rPr lang="en-US" sz="2800" b="1" dirty="0" smtClean="0">
                <a:solidFill>
                  <a:srgbClr val="FF0000"/>
                </a:solidFill>
              </a:rPr>
              <a:t>):</a:t>
            </a:r>
            <a:endParaRPr lang="en-US" sz="2800" b="1" dirty="0">
              <a:solidFill>
                <a:srgbClr val="FF0000"/>
              </a:solidFill>
            </a:endParaRPr>
          </a:p>
          <a:p>
            <a:r>
              <a:rPr lang="en-US" sz="2400" b="1" dirty="0"/>
              <a:t>A) Liquid </a:t>
            </a:r>
            <a:r>
              <a:rPr lang="en-US" sz="2400" b="1" dirty="0" smtClean="0"/>
              <a:t>media: </a:t>
            </a:r>
            <a:r>
              <a:rPr lang="en-US" sz="2400" b="1" dirty="0">
                <a:solidFill>
                  <a:srgbClr val="92D050"/>
                </a:solidFill>
              </a:rPr>
              <a:t>nutrient broth</a:t>
            </a:r>
          </a:p>
          <a:p>
            <a:r>
              <a:rPr lang="en-US" sz="2400" b="1" dirty="0"/>
              <a:t>B) Solid media </a:t>
            </a:r>
            <a:r>
              <a:rPr lang="en-US" sz="2400" b="1" dirty="0">
                <a:solidFill>
                  <a:srgbClr val="92D050"/>
                </a:solidFill>
              </a:rPr>
              <a:t>(Petri </a:t>
            </a:r>
            <a:r>
              <a:rPr lang="en-US" sz="2400" b="1" dirty="0" smtClean="0">
                <a:solidFill>
                  <a:srgbClr val="92D050"/>
                </a:solidFill>
              </a:rPr>
              <a:t>dish- Slant) </a:t>
            </a:r>
            <a:endParaRPr lang="en-US" sz="2400" b="1" dirty="0">
              <a:solidFill>
                <a:srgbClr val="92D050"/>
              </a:solidFill>
            </a:endParaRPr>
          </a:p>
          <a:p>
            <a:r>
              <a:rPr lang="en-US" sz="2400" b="1" dirty="0"/>
              <a:t>C) Semi-solid agar: </a:t>
            </a:r>
            <a:r>
              <a:rPr lang="en-US" sz="2400" b="1" dirty="0">
                <a:solidFill>
                  <a:srgbClr val="92D050"/>
                </a:solidFill>
              </a:rPr>
              <a:t>Oxidation fermentation tests-motility medium </a:t>
            </a:r>
          </a:p>
        </p:txBody>
      </p:sp>
      <p:pic>
        <p:nvPicPr>
          <p:cNvPr id="4098" name="Picture 2" descr="C:\Users\hp\Desktop\ندوة انتقال كورونا بالاكل\nutreint bro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496" y="297158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hp\Desktop\ندوة انتقال كورونا بالاكل\nutreint ag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2501" y="2971586"/>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p:cNvSpPr txBox="1"/>
          <p:nvPr/>
        </p:nvSpPr>
        <p:spPr>
          <a:xfrm>
            <a:off x="286603" y="5650173"/>
            <a:ext cx="2019869" cy="369332"/>
          </a:xfrm>
          <a:prstGeom prst="rect">
            <a:avLst/>
          </a:prstGeom>
          <a:noFill/>
        </p:spPr>
        <p:txBody>
          <a:bodyPr wrap="square" rtlCol="0">
            <a:spAutoFit/>
          </a:bodyPr>
          <a:lstStyle/>
          <a:p>
            <a:r>
              <a:rPr lang="en-US" dirty="0" smtClean="0"/>
              <a:t>Nutrient broth</a:t>
            </a:r>
            <a:endParaRPr lang="en-US" dirty="0"/>
          </a:p>
        </p:txBody>
      </p:sp>
      <p:sp>
        <p:nvSpPr>
          <p:cNvPr id="14" name="مربع نص 13"/>
          <p:cNvSpPr txBox="1"/>
          <p:nvPr/>
        </p:nvSpPr>
        <p:spPr>
          <a:xfrm>
            <a:off x="3606616" y="5336275"/>
            <a:ext cx="1621682" cy="369332"/>
          </a:xfrm>
          <a:prstGeom prst="rect">
            <a:avLst/>
          </a:prstGeom>
          <a:noFill/>
        </p:spPr>
        <p:txBody>
          <a:bodyPr wrap="square" rtlCol="0">
            <a:spAutoFit/>
          </a:bodyPr>
          <a:lstStyle/>
          <a:p>
            <a:r>
              <a:rPr lang="en-US" dirty="0" smtClean="0"/>
              <a:t>Nutrient agar</a:t>
            </a:r>
            <a:endParaRPr lang="en-US" dirty="0"/>
          </a:p>
        </p:txBody>
      </p:sp>
      <p:pic>
        <p:nvPicPr>
          <p:cNvPr id="4100" name="Picture 4" descr="C:\Users\hp\Desktop\ندوة انتقال كورونا بالاكل\sla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2757273"/>
            <a:ext cx="1781175" cy="2571750"/>
          </a:xfrm>
          <a:prstGeom prst="rect">
            <a:avLst/>
          </a:prstGeom>
          <a:noFill/>
          <a:extLst>
            <a:ext uri="{909E8E84-426E-40DD-AFC4-6F175D3DCCD1}">
              <a14:hiddenFill xmlns:a14="http://schemas.microsoft.com/office/drawing/2010/main">
                <a:solidFill>
                  <a:srgbClr val="FFFFFF"/>
                </a:solidFill>
              </a14:hiddenFill>
            </a:ext>
          </a:extLst>
        </p:spPr>
      </p:pic>
      <p:sp>
        <p:nvSpPr>
          <p:cNvPr id="19" name="مربع نص 18"/>
          <p:cNvSpPr txBox="1"/>
          <p:nvPr/>
        </p:nvSpPr>
        <p:spPr>
          <a:xfrm>
            <a:off x="6805878" y="5520941"/>
            <a:ext cx="1621682" cy="369332"/>
          </a:xfrm>
          <a:prstGeom prst="rect">
            <a:avLst/>
          </a:prstGeom>
          <a:noFill/>
        </p:spPr>
        <p:txBody>
          <a:bodyPr wrap="square" rtlCol="0">
            <a:spAutoFit/>
          </a:bodyPr>
          <a:lstStyle/>
          <a:p>
            <a:r>
              <a:rPr lang="en-US" dirty="0" smtClean="0"/>
              <a:t>slant</a:t>
            </a:r>
            <a:endParaRPr lang="en-US" dirty="0"/>
          </a:p>
        </p:txBody>
      </p:sp>
      <p:pic>
        <p:nvPicPr>
          <p:cNvPr id="16" name="Picture 12"/>
          <p:cNvPicPr>
            <a:picLocks noChangeAspect="1"/>
          </p:cNvPicPr>
          <p:nvPr/>
        </p:nvPicPr>
        <p:blipFill>
          <a:blip r:embed="rId7"/>
          <a:stretch>
            <a:fillRect/>
          </a:stretch>
        </p:blipFill>
        <p:spPr>
          <a:xfrm>
            <a:off x="8347852" y="6058600"/>
            <a:ext cx="806824" cy="806824"/>
          </a:xfrm>
          <a:prstGeom prst="rect">
            <a:avLst/>
          </a:prstGeom>
        </p:spPr>
      </p:pic>
      <p:sp>
        <p:nvSpPr>
          <p:cNvPr id="21"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rgbClr val="FF0000"/>
                </a:solidFill>
              </a:rPr>
              <a:t>2</a:t>
            </a:r>
            <a:r>
              <a:rPr lang="en-US" sz="3200" b="1" dirty="0">
                <a:solidFill>
                  <a:srgbClr val="FF0000"/>
                </a:solidFill>
              </a:rPr>
              <a:t>2</a:t>
            </a:r>
          </a:p>
        </p:txBody>
      </p:sp>
    </p:spTree>
    <p:extLst>
      <p:ext uri="{BB962C8B-B14F-4D97-AF65-F5344CB8AC3E}">
        <p14:creationId xmlns:p14="http://schemas.microsoft.com/office/powerpoint/2010/main" val="330866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circle(in)">
                                      <p:cBhvr>
                                        <p:cTn id="14" dur="20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circle(in)">
                                      <p:cBhvr>
                                        <p:cTn id="19" dur="2000"/>
                                        <p:tgtEl>
                                          <p:spTgt spid="409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100"/>
                                        </p:tgtEl>
                                        <p:attrNameLst>
                                          <p:attrName>style.visibility</p:attrName>
                                        </p:attrNameLst>
                                      </p:cBhvr>
                                      <p:to>
                                        <p:strVal val="visible"/>
                                      </p:to>
                                    </p:set>
                                    <p:animEffect transition="in" filter="circle(in)">
                                      <p:cBhvr>
                                        <p:cTn id="24"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7"/>
          <p:cNvSpPr/>
          <p:nvPr/>
        </p:nvSpPr>
        <p:spPr>
          <a:xfrm>
            <a:off x="0" y="25345"/>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16"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grpSp>
        <p:nvGrpSpPr>
          <p:cNvPr id="7" name="Group 6"/>
          <p:cNvGrpSpPr/>
          <p:nvPr/>
        </p:nvGrpSpPr>
        <p:grpSpPr>
          <a:xfrm>
            <a:off x="-137616" y="1"/>
            <a:ext cx="9048691" cy="685800"/>
            <a:chOff x="16932" y="1"/>
            <a:chExt cx="9048691" cy="685800"/>
          </a:xfrm>
        </p:grpSpPr>
        <p:sp>
          <p:nvSpPr>
            <p:cNvPr id="9"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smtClean="0">
                  <a:solidFill>
                    <a:srgbClr val="002060"/>
                  </a:solidFill>
                  <a:latin typeface="Berlin Sans FB Demi" panose="020E0802020502020306" pitchFamily="34" charset="0"/>
                </a:rPr>
                <a:t>Ministry of higher Education                                     and Scientific Research</a:t>
              </a:r>
              <a:endParaRPr lang="en-US" sz="1600" kern="0" dirty="0">
                <a:solidFill>
                  <a:srgbClr val="002060"/>
                </a:solidFill>
                <a:latin typeface="Berlin Sans FB Demi" panose="020E0802020502020306" pitchFamily="34" charset="0"/>
              </a:endParaRPr>
            </a:p>
          </p:txBody>
        </p:sp>
        <p:sp>
          <p:nvSpPr>
            <p:cNvPr id="10"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200" dirty="0">
                  <a:solidFill>
                    <a:srgbClr val="002060"/>
                  </a:solidFill>
                  <a:latin typeface="Berlin Sans FB Demi" panose="020E0802020502020306" pitchFamily="34" charset="0"/>
                </a:rPr>
                <a:t>University of </a:t>
              </a:r>
              <a:r>
                <a:rPr lang="en-US" sz="1200" dirty="0" err="1" smtClean="0">
                  <a:solidFill>
                    <a:srgbClr val="002060"/>
                  </a:solidFill>
                  <a:latin typeface="Berlin Sans FB Demi" panose="020E0802020502020306" pitchFamily="34" charset="0"/>
                </a:rPr>
                <a:t>Basrah</a:t>
              </a:r>
              <a:r>
                <a:rPr lang="en-US" sz="1200" dirty="0" smtClean="0">
                  <a:solidFill>
                    <a:srgbClr val="002060"/>
                  </a:solidFill>
                  <a:latin typeface="Berlin Sans FB Demi" panose="020E0802020502020306" pitchFamily="34" charset="0"/>
                </a:rPr>
                <a:t>                Al-</a:t>
              </a:r>
              <a:r>
                <a:rPr lang="en-US" sz="1200" dirty="0" err="1" smtClean="0">
                  <a:solidFill>
                    <a:srgbClr val="002060"/>
                  </a:solidFill>
                  <a:latin typeface="Berlin Sans FB Demi" panose="020E0802020502020306" pitchFamily="34" charset="0"/>
                </a:rPr>
                <a:t>zahraa</a:t>
              </a:r>
              <a:r>
                <a:rPr lang="en-US" sz="1200" dirty="0" smtClean="0">
                  <a:solidFill>
                    <a:srgbClr val="002060"/>
                  </a:solidFill>
                  <a:latin typeface="Berlin Sans FB Demi" panose="020E0802020502020306" pitchFamily="34" charset="0"/>
                </a:rPr>
                <a:t> medical </a:t>
              </a:r>
              <a:r>
                <a:rPr lang="en-US" sz="1200" dirty="0">
                  <a:solidFill>
                    <a:srgbClr val="002060"/>
                  </a:solidFill>
                  <a:latin typeface="Berlin Sans FB Demi" panose="020E0802020502020306" pitchFamily="34" charset="0"/>
                </a:rPr>
                <a:t>college</a:t>
              </a:r>
            </a:p>
          </p:txBody>
        </p:sp>
        <p:pic>
          <p:nvPicPr>
            <p:cNvPr id="11" name="Picture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272460" y="1"/>
              <a:ext cx="761999" cy="685800"/>
            </a:xfrm>
            <a:prstGeom prst="rect">
              <a:avLst/>
            </a:prstGeom>
          </p:spPr>
        </p:pic>
      </p:grpSp>
      <p:sp>
        <p:nvSpPr>
          <p:cNvPr id="18" name="مربع نص 17"/>
          <p:cNvSpPr txBox="1"/>
          <p:nvPr/>
        </p:nvSpPr>
        <p:spPr>
          <a:xfrm>
            <a:off x="4417457" y="1970464"/>
            <a:ext cx="4566097" cy="523220"/>
          </a:xfrm>
          <a:prstGeom prst="rect">
            <a:avLst/>
          </a:prstGeom>
          <a:noFill/>
        </p:spPr>
        <p:txBody>
          <a:bodyPr wrap="square" rtlCol="0">
            <a:spAutoFit/>
          </a:bodyPr>
          <a:lstStyle/>
          <a:p>
            <a:pPr algn="ctr"/>
            <a:endParaRPr lang="en-US" sz="2800" dirty="0"/>
          </a:p>
        </p:txBody>
      </p:sp>
      <p:sp>
        <p:nvSpPr>
          <p:cNvPr id="3" name="مستطيل 2"/>
          <p:cNvSpPr/>
          <p:nvPr/>
        </p:nvSpPr>
        <p:spPr>
          <a:xfrm>
            <a:off x="224263" y="460132"/>
            <a:ext cx="8499058" cy="800219"/>
          </a:xfrm>
          <a:prstGeom prst="rect">
            <a:avLst/>
          </a:prstGeom>
        </p:spPr>
        <p:txBody>
          <a:bodyPr wrap="square">
            <a:spAutoFit/>
          </a:bodyPr>
          <a:lstStyle/>
          <a:p>
            <a:endParaRPr lang="en-US" dirty="0"/>
          </a:p>
          <a:p>
            <a:pPr marL="285750" indent="-285750">
              <a:buFont typeface="Wingdings" pitchFamily="2" charset="2"/>
              <a:buChar char="q"/>
            </a:pPr>
            <a:r>
              <a:rPr lang="en-US" sz="2800" b="1" dirty="0" smtClean="0">
                <a:solidFill>
                  <a:srgbClr val="FF0000"/>
                </a:solidFill>
              </a:rPr>
              <a:t> </a:t>
            </a:r>
            <a:r>
              <a:rPr lang="en-US" sz="2800" b="1" dirty="0">
                <a:solidFill>
                  <a:srgbClr val="FF0000"/>
                </a:solidFill>
              </a:rPr>
              <a:t>Classification based on functional use or application</a:t>
            </a:r>
            <a:r>
              <a:rPr lang="en-US" dirty="0"/>
              <a:t>:</a:t>
            </a:r>
          </a:p>
        </p:txBody>
      </p:sp>
      <p:sp>
        <p:nvSpPr>
          <p:cNvPr id="4" name="مستطيل 3"/>
          <p:cNvSpPr/>
          <p:nvPr/>
        </p:nvSpPr>
        <p:spPr>
          <a:xfrm>
            <a:off x="151784" y="1293355"/>
            <a:ext cx="8759291" cy="1200329"/>
          </a:xfrm>
          <a:prstGeom prst="rect">
            <a:avLst/>
          </a:prstGeom>
        </p:spPr>
        <p:txBody>
          <a:bodyPr wrap="square">
            <a:spAutoFit/>
          </a:bodyPr>
          <a:lstStyle/>
          <a:p>
            <a:pPr marL="457200" indent="-457200" algn="just">
              <a:buFont typeface="+mj-lt"/>
              <a:buAutoNum type="alphaUcPeriod"/>
            </a:pPr>
            <a:r>
              <a:rPr lang="en-US" sz="2400" b="1" dirty="0" smtClean="0">
                <a:solidFill>
                  <a:srgbClr val="0070C0"/>
                </a:solidFill>
              </a:rPr>
              <a:t>Basal </a:t>
            </a:r>
            <a:r>
              <a:rPr lang="en-US" sz="2400" b="1" dirty="0">
                <a:solidFill>
                  <a:srgbClr val="0070C0"/>
                </a:solidFill>
              </a:rPr>
              <a:t>media </a:t>
            </a:r>
            <a:r>
              <a:rPr lang="en-US" sz="2400" dirty="0"/>
              <a:t>are basically simple media that supports most non-fastidious bacteria. Peptone water, nutrient broth and nutrient agar considered basal medium.</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84" y="2879683"/>
            <a:ext cx="3601350" cy="267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7457" y="3123299"/>
            <a:ext cx="3804295"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ربع نص 18"/>
          <p:cNvSpPr txBox="1"/>
          <p:nvPr/>
        </p:nvSpPr>
        <p:spPr>
          <a:xfrm>
            <a:off x="224263" y="5650173"/>
            <a:ext cx="2368813" cy="461665"/>
          </a:xfrm>
          <a:prstGeom prst="rect">
            <a:avLst/>
          </a:prstGeom>
          <a:noFill/>
        </p:spPr>
        <p:txBody>
          <a:bodyPr wrap="square" rtlCol="0">
            <a:spAutoFit/>
          </a:bodyPr>
          <a:lstStyle/>
          <a:p>
            <a:r>
              <a:rPr lang="en-US" sz="2400" dirty="0" smtClean="0"/>
              <a:t>Nutrient broth </a:t>
            </a:r>
            <a:endParaRPr lang="en-US" sz="2400" dirty="0"/>
          </a:p>
        </p:txBody>
      </p:sp>
      <p:sp>
        <p:nvSpPr>
          <p:cNvPr id="20" name="مربع نص 19"/>
          <p:cNvSpPr txBox="1"/>
          <p:nvPr/>
        </p:nvSpPr>
        <p:spPr>
          <a:xfrm>
            <a:off x="4909445" y="5601310"/>
            <a:ext cx="2368813" cy="461665"/>
          </a:xfrm>
          <a:prstGeom prst="rect">
            <a:avLst/>
          </a:prstGeom>
          <a:noFill/>
        </p:spPr>
        <p:txBody>
          <a:bodyPr wrap="square" rtlCol="0">
            <a:spAutoFit/>
          </a:bodyPr>
          <a:lstStyle/>
          <a:p>
            <a:r>
              <a:rPr lang="en-US" sz="2400" dirty="0" smtClean="0"/>
              <a:t>Nutrient agar </a:t>
            </a:r>
            <a:endParaRPr lang="en-US" sz="2400" dirty="0"/>
          </a:p>
        </p:txBody>
      </p:sp>
      <p:pic>
        <p:nvPicPr>
          <p:cNvPr id="15" name="Picture 12"/>
          <p:cNvPicPr>
            <a:picLocks noChangeAspect="1"/>
          </p:cNvPicPr>
          <p:nvPr/>
        </p:nvPicPr>
        <p:blipFill>
          <a:blip r:embed="rId6"/>
          <a:stretch>
            <a:fillRect/>
          </a:stretch>
        </p:blipFill>
        <p:spPr>
          <a:xfrm>
            <a:off x="8316320" y="6058600"/>
            <a:ext cx="806824" cy="806824"/>
          </a:xfrm>
          <a:prstGeom prst="rect">
            <a:avLst/>
          </a:prstGeom>
        </p:spPr>
      </p:pic>
      <p:sp>
        <p:nvSpPr>
          <p:cNvPr id="21"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rgbClr val="FF0000"/>
                </a:solidFill>
              </a:rPr>
              <a:t>23</a:t>
            </a:r>
            <a:endParaRPr lang="en-US" sz="3200" b="1" dirty="0">
              <a:solidFill>
                <a:srgbClr val="FF0000"/>
              </a:solidFill>
            </a:endParaRPr>
          </a:p>
        </p:txBody>
      </p:sp>
    </p:spTree>
    <p:extLst>
      <p:ext uri="{BB962C8B-B14F-4D97-AF65-F5344CB8AC3E}">
        <p14:creationId xmlns:p14="http://schemas.microsoft.com/office/powerpoint/2010/main" val="20322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circle(in)">
                                      <p:cBhvr>
                                        <p:cTn id="21" dur="2000"/>
                                        <p:tgtEl>
                                          <p:spTgt spid="512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123"/>
                                        </p:tgtEl>
                                        <p:attrNameLst>
                                          <p:attrName>style.visibility</p:attrName>
                                        </p:attrNameLst>
                                      </p:cBhvr>
                                      <p:to>
                                        <p:strVal val="visible"/>
                                      </p:to>
                                    </p:set>
                                    <p:animEffect transition="in" filter="circle(in)">
                                      <p:cBhvr>
                                        <p:cTn id="31" dur="2000"/>
                                        <p:tgtEl>
                                          <p:spTgt spid="51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7"/>
          <p:cNvSpPr/>
          <p:nvPr/>
        </p:nvSpPr>
        <p:spPr>
          <a:xfrm>
            <a:off x="0" y="30450"/>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14"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grpSp>
        <p:nvGrpSpPr>
          <p:cNvPr id="7" name="Group 6"/>
          <p:cNvGrpSpPr/>
          <p:nvPr/>
        </p:nvGrpSpPr>
        <p:grpSpPr>
          <a:xfrm>
            <a:off x="-137616" y="1"/>
            <a:ext cx="9048691" cy="685800"/>
            <a:chOff x="16932" y="1"/>
            <a:chExt cx="9048691" cy="685800"/>
          </a:xfrm>
        </p:grpSpPr>
        <p:sp>
          <p:nvSpPr>
            <p:cNvPr id="9"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smtClean="0">
                  <a:solidFill>
                    <a:srgbClr val="002060"/>
                  </a:solidFill>
                  <a:latin typeface="Berlin Sans FB Demi" panose="020E0802020502020306" pitchFamily="34" charset="0"/>
                </a:rPr>
                <a:t>Ministry of higher Education                                     and Scientific Research</a:t>
              </a:r>
              <a:endParaRPr lang="en-US" sz="1600" kern="0" dirty="0">
                <a:solidFill>
                  <a:srgbClr val="002060"/>
                </a:solidFill>
                <a:latin typeface="Berlin Sans FB Demi" panose="020E0802020502020306" pitchFamily="34" charset="0"/>
              </a:endParaRPr>
            </a:p>
          </p:txBody>
        </p:sp>
        <p:sp>
          <p:nvSpPr>
            <p:cNvPr id="10"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200" dirty="0">
                  <a:solidFill>
                    <a:srgbClr val="002060"/>
                  </a:solidFill>
                  <a:latin typeface="Berlin Sans FB Demi" panose="020E0802020502020306" pitchFamily="34" charset="0"/>
                </a:rPr>
                <a:t>University of </a:t>
              </a:r>
              <a:r>
                <a:rPr lang="en-US" sz="1200" dirty="0" err="1" smtClean="0">
                  <a:solidFill>
                    <a:srgbClr val="002060"/>
                  </a:solidFill>
                  <a:latin typeface="Berlin Sans FB Demi" panose="020E0802020502020306" pitchFamily="34" charset="0"/>
                </a:rPr>
                <a:t>Basrah</a:t>
              </a:r>
              <a:r>
                <a:rPr lang="en-US" sz="1200" dirty="0" smtClean="0">
                  <a:solidFill>
                    <a:srgbClr val="002060"/>
                  </a:solidFill>
                  <a:latin typeface="Berlin Sans FB Demi" panose="020E0802020502020306" pitchFamily="34" charset="0"/>
                </a:rPr>
                <a:t>                Al-</a:t>
              </a:r>
              <a:r>
                <a:rPr lang="en-US" sz="1200" dirty="0" err="1" smtClean="0">
                  <a:solidFill>
                    <a:srgbClr val="002060"/>
                  </a:solidFill>
                  <a:latin typeface="Berlin Sans FB Demi" panose="020E0802020502020306" pitchFamily="34" charset="0"/>
                </a:rPr>
                <a:t>zahraa</a:t>
              </a:r>
              <a:r>
                <a:rPr lang="en-US" sz="1200" dirty="0" smtClean="0">
                  <a:solidFill>
                    <a:srgbClr val="002060"/>
                  </a:solidFill>
                  <a:latin typeface="Berlin Sans FB Demi" panose="020E0802020502020306" pitchFamily="34" charset="0"/>
                </a:rPr>
                <a:t> medical </a:t>
              </a:r>
              <a:r>
                <a:rPr lang="en-US" sz="1200" dirty="0">
                  <a:solidFill>
                    <a:srgbClr val="002060"/>
                  </a:solidFill>
                  <a:latin typeface="Berlin Sans FB Demi" panose="020E0802020502020306" pitchFamily="34" charset="0"/>
                </a:rPr>
                <a:t>college</a:t>
              </a:r>
            </a:p>
          </p:txBody>
        </p:sp>
        <p:pic>
          <p:nvPicPr>
            <p:cNvPr id="11" name="Picture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272460" y="1"/>
              <a:ext cx="761999" cy="685800"/>
            </a:xfrm>
            <a:prstGeom prst="rect">
              <a:avLst/>
            </a:prstGeom>
          </p:spPr>
        </p:pic>
      </p:grpSp>
      <p:sp>
        <p:nvSpPr>
          <p:cNvPr id="18" name="مربع نص 17"/>
          <p:cNvSpPr txBox="1"/>
          <p:nvPr/>
        </p:nvSpPr>
        <p:spPr>
          <a:xfrm>
            <a:off x="4417457" y="1970464"/>
            <a:ext cx="4566097" cy="523220"/>
          </a:xfrm>
          <a:prstGeom prst="rect">
            <a:avLst/>
          </a:prstGeom>
          <a:noFill/>
        </p:spPr>
        <p:txBody>
          <a:bodyPr wrap="square" rtlCol="0">
            <a:spAutoFit/>
          </a:bodyPr>
          <a:lstStyle/>
          <a:p>
            <a:pPr algn="ctr"/>
            <a:endParaRPr lang="en-US" sz="2800" dirty="0"/>
          </a:p>
        </p:txBody>
      </p:sp>
      <p:sp>
        <p:nvSpPr>
          <p:cNvPr id="5" name="مستطيل 4"/>
          <p:cNvSpPr/>
          <p:nvPr/>
        </p:nvSpPr>
        <p:spPr>
          <a:xfrm>
            <a:off x="228594" y="794509"/>
            <a:ext cx="8686812" cy="1938992"/>
          </a:xfrm>
          <a:prstGeom prst="rect">
            <a:avLst/>
          </a:prstGeom>
        </p:spPr>
        <p:txBody>
          <a:bodyPr wrap="square">
            <a:spAutoFit/>
          </a:bodyPr>
          <a:lstStyle/>
          <a:p>
            <a:pPr algn="just"/>
            <a:r>
              <a:rPr lang="en-US" sz="2400" b="1" dirty="0" smtClean="0">
                <a:solidFill>
                  <a:srgbClr val="0070C0"/>
                </a:solidFill>
              </a:rPr>
              <a:t>B. Enriched </a:t>
            </a:r>
            <a:r>
              <a:rPr lang="en-US" sz="2400" b="1" dirty="0">
                <a:solidFill>
                  <a:srgbClr val="0070C0"/>
                </a:solidFill>
              </a:rPr>
              <a:t>media</a:t>
            </a:r>
            <a:r>
              <a:rPr lang="en-US" sz="2400" dirty="0"/>
              <a:t>: It is enriched with special nutrition requirement </a:t>
            </a:r>
            <a:r>
              <a:rPr lang="en-US" sz="2400" dirty="0" smtClean="0"/>
              <a:t>   for </a:t>
            </a:r>
            <a:r>
              <a:rPr lang="en-US" sz="2400" dirty="0"/>
              <a:t>cultivation of fastidious bacteria. Addition of extra nutrients in the form of blood, serum, egg yolk </a:t>
            </a:r>
            <a:r>
              <a:rPr lang="en-US" sz="2400" dirty="0" smtClean="0"/>
              <a:t>etc., </a:t>
            </a:r>
            <a:r>
              <a:rPr lang="en-US" sz="2400" dirty="0"/>
              <a:t>to basal medium makes them enriched media. Such as blood agar, chocolate agar (which prepared from heating of blood). </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338" y="2924815"/>
            <a:ext cx="4187825"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3122051" y="5769112"/>
            <a:ext cx="4107976" cy="523220"/>
          </a:xfrm>
          <a:prstGeom prst="rect">
            <a:avLst/>
          </a:prstGeom>
          <a:noFill/>
        </p:spPr>
        <p:txBody>
          <a:bodyPr wrap="square" rtlCol="0">
            <a:spAutoFit/>
          </a:bodyPr>
          <a:lstStyle/>
          <a:p>
            <a:r>
              <a:rPr lang="en-US" sz="2800" b="1" dirty="0" smtClean="0"/>
              <a:t>Blood agar </a:t>
            </a:r>
            <a:endParaRPr lang="en-US" sz="2800" b="1" dirty="0"/>
          </a:p>
        </p:txBody>
      </p:sp>
      <p:pic>
        <p:nvPicPr>
          <p:cNvPr id="12" name="Picture 12"/>
          <p:cNvPicPr>
            <a:picLocks noChangeAspect="1"/>
          </p:cNvPicPr>
          <p:nvPr/>
        </p:nvPicPr>
        <p:blipFill>
          <a:blip r:embed="rId5"/>
          <a:stretch>
            <a:fillRect/>
          </a:stretch>
        </p:blipFill>
        <p:spPr>
          <a:xfrm>
            <a:off x="8316320" y="6058600"/>
            <a:ext cx="806824" cy="806824"/>
          </a:xfrm>
          <a:prstGeom prst="rect">
            <a:avLst/>
          </a:prstGeom>
        </p:spPr>
      </p:pic>
      <p:sp>
        <p:nvSpPr>
          <p:cNvPr id="13"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rgbClr val="FF0000"/>
                </a:solidFill>
              </a:rPr>
              <a:t>24</a:t>
            </a:r>
            <a:endParaRPr lang="en-US" sz="3200" b="1" dirty="0">
              <a:solidFill>
                <a:srgbClr val="FF0000"/>
              </a:solidFill>
            </a:endParaRPr>
          </a:p>
        </p:txBody>
      </p:sp>
    </p:spTree>
    <p:extLst>
      <p:ext uri="{BB962C8B-B14F-4D97-AF65-F5344CB8AC3E}">
        <p14:creationId xmlns:p14="http://schemas.microsoft.com/office/powerpoint/2010/main" val="336551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circle(in)">
                                      <p:cBhvr>
                                        <p:cTn id="14"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7"/>
          <p:cNvSpPr/>
          <p:nvPr/>
        </p:nvSpPr>
        <p:spPr>
          <a:xfrm>
            <a:off x="8362" y="9197"/>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14"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grpSp>
        <p:nvGrpSpPr>
          <p:cNvPr id="7" name="Group 6"/>
          <p:cNvGrpSpPr/>
          <p:nvPr/>
        </p:nvGrpSpPr>
        <p:grpSpPr>
          <a:xfrm>
            <a:off x="-137616" y="1"/>
            <a:ext cx="9048691" cy="685800"/>
            <a:chOff x="16932" y="1"/>
            <a:chExt cx="9048691" cy="685800"/>
          </a:xfrm>
        </p:grpSpPr>
        <p:sp>
          <p:nvSpPr>
            <p:cNvPr id="9"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smtClean="0">
                  <a:solidFill>
                    <a:srgbClr val="002060"/>
                  </a:solidFill>
                  <a:latin typeface="Berlin Sans FB Demi" panose="020E0802020502020306" pitchFamily="34" charset="0"/>
                </a:rPr>
                <a:t>Ministry of higher Education                                     and Scientific Research</a:t>
              </a:r>
              <a:endParaRPr lang="en-US" sz="1600" kern="0" dirty="0">
                <a:solidFill>
                  <a:srgbClr val="002060"/>
                </a:solidFill>
                <a:latin typeface="Berlin Sans FB Demi" panose="020E0802020502020306" pitchFamily="34" charset="0"/>
              </a:endParaRPr>
            </a:p>
          </p:txBody>
        </p:sp>
        <p:sp>
          <p:nvSpPr>
            <p:cNvPr id="10"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200" dirty="0">
                  <a:solidFill>
                    <a:srgbClr val="002060"/>
                  </a:solidFill>
                  <a:latin typeface="Berlin Sans FB Demi" panose="020E0802020502020306" pitchFamily="34" charset="0"/>
                </a:rPr>
                <a:t>University of </a:t>
              </a:r>
              <a:r>
                <a:rPr lang="en-US" sz="1200" dirty="0" err="1" smtClean="0">
                  <a:solidFill>
                    <a:srgbClr val="002060"/>
                  </a:solidFill>
                  <a:latin typeface="Berlin Sans FB Demi" panose="020E0802020502020306" pitchFamily="34" charset="0"/>
                </a:rPr>
                <a:t>Basrah</a:t>
              </a:r>
              <a:r>
                <a:rPr lang="en-US" sz="1200" dirty="0" smtClean="0">
                  <a:solidFill>
                    <a:srgbClr val="002060"/>
                  </a:solidFill>
                  <a:latin typeface="Berlin Sans FB Demi" panose="020E0802020502020306" pitchFamily="34" charset="0"/>
                </a:rPr>
                <a:t>                Al-</a:t>
              </a:r>
              <a:r>
                <a:rPr lang="en-US" sz="1200" dirty="0" err="1" smtClean="0">
                  <a:solidFill>
                    <a:srgbClr val="002060"/>
                  </a:solidFill>
                  <a:latin typeface="Berlin Sans FB Demi" panose="020E0802020502020306" pitchFamily="34" charset="0"/>
                </a:rPr>
                <a:t>zahraa</a:t>
              </a:r>
              <a:r>
                <a:rPr lang="en-US" sz="1200" dirty="0" smtClean="0">
                  <a:solidFill>
                    <a:srgbClr val="002060"/>
                  </a:solidFill>
                  <a:latin typeface="Berlin Sans FB Demi" panose="020E0802020502020306" pitchFamily="34" charset="0"/>
                </a:rPr>
                <a:t> medical </a:t>
              </a:r>
              <a:r>
                <a:rPr lang="en-US" sz="1200" dirty="0">
                  <a:solidFill>
                    <a:srgbClr val="002060"/>
                  </a:solidFill>
                  <a:latin typeface="Berlin Sans FB Demi" panose="020E0802020502020306" pitchFamily="34" charset="0"/>
                </a:rPr>
                <a:t>college</a:t>
              </a:r>
            </a:p>
          </p:txBody>
        </p:sp>
        <p:pic>
          <p:nvPicPr>
            <p:cNvPr id="11" name="Picture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272460" y="1"/>
              <a:ext cx="761999" cy="685800"/>
            </a:xfrm>
            <a:prstGeom prst="rect">
              <a:avLst/>
            </a:prstGeom>
          </p:spPr>
        </p:pic>
      </p:grpSp>
      <p:sp>
        <p:nvSpPr>
          <p:cNvPr id="18" name="مربع نص 17"/>
          <p:cNvSpPr txBox="1"/>
          <p:nvPr/>
        </p:nvSpPr>
        <p:spPr>
          <a:xfrm>
            <a:off x="4417457" y="1970464"/>
            <a:ext cx="4566097" cy="523220"/>
          </a:xfrm>
          <a:prstGeom prst="rect">
            <a:avLst/>
          </a:prstGeom>
          <a:noFill/>
        </p:spPr>
        <p:txBody>
          <a:bodyPr wrap="square" rtlCol="0">
            <a:spAutoFit/>
          </a:bodyPr>
          <a:lstStyle/>
          <a:p>
            <a:pPr algn="ctr"/>
            <a:endParaRPr lang="en-US" sz="2800" dirty="0"/>
          </a:p>
        </p:txBody>
      </p:sp>
      <p:sp>
        <p:nvSpPr>
          <p:cNvPr id="2" name="مستطيل 1"/>
          <p:cNvSpPr/>
          <p:nvPr/>
        </p:nvSpPr>
        <p:spPr>
          <a:xfrm>
            <a:off x="81948" y="770135"/>
            <a:ext cx="8901605" cy="1938992"/>
          </a:xfrm>
          <a:prstGeom prst="rect">
            <a:avLst/>
          </a:prstGeom>
        </p:spPr>
        <p:txBody>
          <a:bodyPr wrap="square">
            <a:spAutoFit/>
          </a:bodyPr>
          <a:lstStyle/>
          <a:p>
            <a:pPr algn="just"/>
            <a:r>
              <a:rPr lang="en-US" sz="2400" b="1" dirty="0">
                <a:solidFill>
                  <a:srgbClr val="0070C0"/>
                </a:solidFill>
              </a:rPr>
              <a:t>C) Selective media </a:t>
            </a:r>
            <a:r>
              <a:rPr lang="en-US" sz="2400" dirty="0"/>
              <a:t>are designed to inhibit unwanted commensal or contaminating bacteria It is used to select type of bacteria for cultivation from other types of bacteria. Selective media contain ingredients that inhibit the growth of certain types of bacteria and/or encourage the growth of others. </a:t>
            </a:r>
          </a:p>
        </p:txBody>
      </p:sp>
      <p:sp>
        <p:nvSpPr>
          <p:cNvPr id="6" name="مستطيل 5"/>
          <p:cNvSpPr/>
          <p:nvPr/>
        </p:nvSpPr>
        <p:spPr>
          <a:xfrm>
            <a:off x="81948" y="2894327"/>
            <a:ext cx="8720006" cy="3046988"/>
          </a:xfrm>
          <a:prstGeom prst="rect">
            <a:avLst/>
          </a:prstGeom>
        </p:spPr>
        <p:txBody>
          <a:bodyPr wrap="square">
            <a:spAutoFit/>
          </a:bodyPr>
          <a:lstStyle/>
          <a:p>
            <a:r>
              <a:rPr lang="en-US" dirty="0"/>
              <a:t>•	</a:t>
            </a:r>
            <a:r>
              <a:rPr lang="en-US" sz="2400" b="1" dirty="0" err="1">
                <a:solidFill>
                  <a:srgbClr val="FF0000"/>
                </a:solidFill>
              </a:rPr>
              <a:t>MacConkey</a:t>
            </a:r>
            <a:r>
              <a:rPr lang="en-US" sz="2400" b="1" dirty="0">
                <a:solidFill>
                  <a:srgbClr val="FF0000"/>
                </a:solidFill>
              </a:rPr>
              <a:t> agar </a:t>
            </a:r>
            <a:r>
              <a:rPr lang="en-US" sz="2400" dirty="0"/>
              <a:t>for cultivation of gram negative bacteria</a:t>
            </a:r>
            <a:r>
              <a:rPr lang="en-US" sz="2400" dirty="0" smtClean="0"/>
              <a:t>.</a:t>
            </a:r>
          </a:p>
          <a:p>
            <a:endParaRPr lang="en-US" sz="2400" dirty="0"/>
          </a:p>
          <a:p>
            <a:r>
              <a:rPr lang="en-US" sz="2400" dirty="0"/>
              <a:t>•	</a:t>
            </a:r>
            <a:r>
              <a:rPr lang="en-US" sz="2400" b="1" dirty="0">
                <a:solidFill>
                  <a:srgbClr val="FF0000"/>
                </a:solidFill>
              </a:rPr>
              <a:t>Salmonella </a:t>
            </a:r>
            <a:r>
              <a:rPr lang="en-US" sz="2400" b="1" dirty="0" err="1">
                <a:solidFill>
                  <a:srgbClr val="FF0000"/>
                </a:solidFill>
              </a:rPr>
              <a:t>Shigella</a:t>
            </a:r>
            <a:r>
              <a:rPr lang="en-US" sz="2400" b="1" dirty="0">
                <a:solidFill>
                  <a:srgbClr val="FF0000"/>
                </a:solidFill>
              </a:rPr>
              <a:t> agar </a:t>
            </a:r>
            <a:r>
              <a:rPr lang="en-US" sz="2400" dirty="0"/>
              <a:t>(SS agar) for cultivation of </a:t>
            </a:r>
            <a:r>
              <a:rPr lang="en-US" sz="2400" i="1" dirty="0"/>
              <a:t>Salmonella</a:t>
            </a:r>
            <a:r>
              <a:rPr lang="en-US" sz="2400" dirty="0"/>
              <a:t> and </a:t>
            </a:r>
            <a:r>
              <a:rPr lang="en-US" sz="2400" i="1" dirty="0" err="1"/>
              <a:t>Shigella</a:t>
            </a:r>
            <a:r>
              <a:rPr lang="en-US" sz="2400" dirty="0" smtClean="0"/>
              <a:t>.</a:t>
            </a:r>
          </a:p>
          <a:p>
            <a:endParaRPr lang="en-US" sz="2400" dirty="0"/>
          </a:p>
          <a:p>
            <a:pPr algn="just"/>
            <a:r>
              <a:rPr lang="en-US" sz="2400" dirty="0"/>
              <a:t>•	</a:t>
            </a:r>
            <a:r>
              <a:rPr lang="en-US" sz="2400" b="1" dirty="0" err="1">
                <a:solidFill>
                  <a:srgbClr val="FF0000"/>
                </a:solidFill>
              </a:rPr>
              <a:t>Mannitol</a:t>
            </a:r>
            <a:r>
              <a:rPr lang="en-US" sz="2400" b="1" dirty="0">
                <a:solidFill>
                  <a:srgbClr val="FF0000"/>
                </a:solidFill>
              </a:rPr>
              <a:t> salt agar </a:t>
            </a:r>
            <a:r>
              <a:rPr lang="en-US" sz="2400" dirty="0"/>
              <a:t>for cultivation of </a:t>
            </a:r>
            <a:r>
              <a:rPr lang="en-US" sz="2400" i="1" dirty="0"/>
              <a:t>Staphylococcus</a:t>
            </a:r>
            <a:r>
              <a:rPr lang="en-US" sz="2400" dirty="0"/>
              <a:t> according to high salt </a:t>
            </a:r>
            <a:r>
              <a:rPr lang="en-US" sz="2400" dirty="0" smtClean="0"/>
              <a:t>concentration </a:t>
            </a:r>
            <a:r>
              <a:rPr lang="en-US" sz="2400" dirty="0"/>
              <a:t>(</a:t>
            </a:r>
            <a:r>
              <a:rPr lang="en-US" sz="2400" dirty="0" err="1"/>
              <a:t>NaCl</a:t>
            </a:r>
            <a:r>
              <a:rPr lang="en-US" sz="2400" dirty="0"/>
              <a:t> 7.5 %) which inhibit the growth of other bacteria. </a:t>
            </a:r>
          </a:p>
        </p:txBody>
      </p:sp>
      <p:pic>
        <p:nvPicPr>
          <p:cNvPr id="12" name="Picture 12"/>
          <p:cNvPicPr>
            <a:picLocks noChangeAspect="1"/>
          </p:cNvPicPr>
          <p:nvPr/>
        </p:nvPicPr>
        <p:blipFill>
          <a:blip r:embed="rId4"/>
          <a:stretch>
            <a:fillRect/>
          </a:stretch>
        </p:blipFill>
        <p:spPr>
          <a:xfrm>
            <a:off x="8332086" y="6058600"/>
            <a:ext cx="806824" cy="806824"/>
          </a:xfrm>
          <a:prstGeom prst="rect">
            <a:avLst/>
          </a:prstGeom>
        </p:spPr>
      </p:pic>
      <p:sp>
        <p:nvSpPr>
          <p:cNvPr id="13"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rgbClr val="FF0000"/>
                </a:solidFill>
              </a:rPr>
              <a:t>25</a:t>
            </a:r>
            <a:endParaRPr lang="en-US" sz="3200" b="1" dirty="0">
              <a:solidFill>
                <a:srgbClr val="FF0000"/>
              </a:solidFill>
            </a:endParaRPr>
          </a:p>
        </p:txBody>
      </p:sp>
    </p:spTree>
    <p:extLst>
      <p:ext uri="{BB962C8B-B14F-4D97-AF65-F5344CB8AC3E}">
        <p14:creationId xmlns:p14="http://schemas.microsoft.com/office/powerpoint/2010/main" val="86751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7"/>
          <p:cNvSpPr/>
          <p:nvPr/>
        </p:nvSpPr>
        <p:spPr>
          <a:xfrm>
            <a:off x="0" y="0"/>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14"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grpSp>
        <p:nvGrpSpPr>
          <p:cNvPr id="7" name="Group 6"/>
          <p:cNvGrpSpPr/>
          <p:nvPr/>
        </p:nvGrpSpPr>
        <p:grpSpPr>
          <a:xfrm>
            <a:off x="-137616" y="1"/>
            <a:ext cx="9048691" cy="685800"/>
            <a:chOff x="16932" y="1"/>
            <a:chExt cx="9048691" cy="685800"/>
          </a:xfrm>
        </p:grpSpPr>
        <p:sp>
          <p:nvSpPr>
            <p:cNvPr id="9"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smtClean="0">
                  <a:solidFill>
                    <a:srgbClr val="002060"/>
                  </a:solidFill>
                  <a:latin typeface="Berlin Sans FB Demi" panose="020E0802020502020306" pitchFamily="34" charset="0"/>
                </a:rPr>
                <a:t>Ministry of higher Education                                     and Scientific Research</a:t>
              </a:r>
              <a:endParaRPr lang="en-US" sz="1600" kern="0" dirty="0">
                <a:solidFill>
                  <a:srgbClr val="002060"/>
                </a:solidFill>
                <a:latin typeface="Berlin Sans FB Demi" panose="020E0802020502020306" pitchFamily="34" charset="0"/>
              </a:endParaRPr>
            </a:p>
          </p:txBody>
        </p:sp>
        <p:sp>
          <p:nvSpPr>
            <p:cNvPr id="10"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200" dirty="0">
                  <a:solidFill>
                    <a:srgbClr val="002060"/>
                  </a:solidFill>
                  <a:latin typeface="Berlin Sans FB Demi" panose="020E0802020502020306" pitchFamily="34" charset="0"/>
                </a:rPr>
                <a:t>University of </a:t>
              </a:r>
              <a:r>
                <a:rPr lang="en-US" sz="1200" dirty="0" err="1" smtClean="0">
                  <a:solidFill>
                    <a:srgbClr val="002060"/>
                  </a:solidFill>
                  <a:latin typeface="Berlin Sans FB Demi" panose="020E0802020502020306" pitchFamily="34" charset="0"/>
                </a:rPr>
                <a:t>Basrah</a:t>
              </a:r>
              <a:r>
                <a:rPr lang="en-US" sz="1200" dirty="0" smtClean="0">
                  <a:solidFill>
                    <a:srgbClr val="002060"/>
                  </a:solidFill>
                  <a:latin typeface="Berlin Sans FB Demi" panose="020E0802020502020306" pitchFamily="34" charset="0"/>
                </a:rPr>
                <a:t>                Al-</a:t>
              </a:r>
              <a:r>
                <a:rPr lang="en-US" sz="1200" dirty="0" err="1" smtClean="0">
                  <a:solidFill>
                    <a:srgbClr val="002060"/>
                  </a:solidFill>
                  <a:latin typeface="Berlin Sans FB Demi" panose="020E0802020502020306" pitchFamily="34" charset="0"/>
                </a:rPr>
                <a:t>zahraa</a:t>
              </a:r>
              <a:r>
                <a:rPr lang="en-US" sz="1200" dirty="0" smtClean="0">
                  <a:solidFill>
                    <a:srgbClr val="002060"/>
                  </a:solidFill>
                  <a:latin typeface="Berlin Sans FB Demi" panose="020E0802020502020306" pitchFamily="34" charset="0"/>
                </a:rPr>
                <a:t> medical </a:t>
              </a:r>
              <a:r>
                <a:rPr lang="en-US" sz="1200" dirty="0">
                  <a:solidFill>
                    <a:srgbClr val="002060"/>
                  </a:solidFill>
                  <a:latin typeface="Berlin Sans FB Demi" panose="020E0802020502020306" pitchFamily="34" charset="0"/>
                </a:rPr>
                <a:t>college</a:t>
              </a:r>
            </a:p>
          </p:txBody>
        </p:sp>
        <p:pic>
          <p:nvPicPr>
            <p:cNvPr id="11" name="Picture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272460" y="1"/>
              <a:ext cx="761999" cy="685800"/>
            </a:xfrm>
            <a:prstGeom prst="rect">
              <a:avLst/>
            </a:prstGeom>
          </p:spPr>
        </p:pic>
      </p:grpSp>
      <p:sp>
        <p:nvSpPr>
          <p:cNvPr id="18" name="مربع نص 17"/>
          <p:cNvSpPr txBox="1"/>
          <p:nvPr/>
        </p:nvSpPr>
        <p:spPr>
          <a:xfrm>
            <a:off x="4417457" y="1970464"/>
            <a:ext cx="4566097" cy="523220"/>
          </a:xfrm>
          <a:prstGeom prst="rect">
            <a:avLst/>
          </a:prstGeom>
          <a:noFill/>
        </p:spPr>
        <p:txBody>
          <a:bodyPr wrap="square" rtlCol="0">
            <a:spAutoFit/>
          </a:bodyPr>
          <a:lstStyle/>
          <a:p>
            <a:pPr algn="ctr"/>
            <a:endParaRPr lang="en-US" sz="2800" dirty="0"/>
          </a:p>
        </p:txBody>
      </p:sp>
      <p:sp>
        <p:nvSpPr>
          <p:cNvPr id="5" name="مستطيل 4"/>
          <p:cNvSpPr/>
          <p:nvPr/>
        </p:nvSpPr>
        <p:spPr>
          <a:xfrm>
            <a:off x="228594" y="603437"/>
            <a:ext cx="8686812" cy="1200329"/>
          </a:xfrm>
          <a:prstGeom prst="rect">
            <a:avLst/>
          </a:prstGeom>
        </p:spPr>
        <p:txBody>
          <a:bodyPr wrap="square">
            <a:spAutoFit/>
          </a:bodyPr>
          <a:lstStyle/>
          <a:p>
            <a:pPr algn="just"/>
            <a:r>
              <a:rPr lang="en-US" sz="2400" b="1" dirty="0">
                <a:solidFill>
                  <a:srgbClr val="0070C0"/>
                </a:solidFill>
              </a:rPr>
              <a:t>D) Differential media or indicator media</a:t>
            </a:r>
            <a:r>
              <a:rPr lang="en-US" sz="2400" b="1" dirty="0" smtClean="0">
                <a:solidFill>
                  <a:srgbClr val="0070C0"/>
                </a:solidFill>
              </a:rPr>
              <a:t>:</a:t>
            </a:r>
          </a:p>
          <a:p>
            <a:pPr algn="just"/>
            <a:r>
              <a:rPr lang="en-US" sz="2400" dirty="0"/>
              <a:t>Certain media are designed in such a way that different bacteria can be recognized on the basis of their colony </a:t>
            </a:r>
            <a:r>
              <a:rPr lang="en-US" sz="2400" dirty="0" err="1"/>
              <a:t>colour</a:t>
            </a:r>
            <a:r>
              <a:rPr lang="en-US" sz="2400" dirty="0" smtClean="0"/>
              <a:t>.</a:t>
            </a:r>
            <a:endParaRPr lang="en-US" sz="2400" dirty="0"/>
          </a:p>
        </p:txBody>
      </p:sp>
      <p:sp>
        <p:nvSpPr>
          <p:cNvPr id="2" name="مستطيل 1"/>
          <p:cNvSpPr/>
          <p:nvPr/>
        </p:nvSpPr>
        <p:spPr>
          <a:xfrm>
            <a:off x="228594" y="2064305"/>
            <a:ext cx="4186462" cy="4524315"/>
          </a:xfrm>
          <a:prstGeom prst="rect">
            <a:avLst/>
          </a:prstGeom>
        </p:spPr>
        <p:txBody>
          <a:bodyPr wrap="square">
            <a:spAutoFit/>
          </a:bodyPr>
          <a:lstStyle/>
          <a:p>
            <a:pPr algn="just"/>
            <a:r>
              <a:rPr lang="en-US" dirty="0"/>
              <a:t>-</a:t>
            </a:r>
            <a:r>
              <a:rPr lang="en-US" sz="2400" b="1" dirty="0" err="1">
                <a:solidFill>
                  <a:srgbClr val="FFC000"/>
                </a:solidFill>
              </a:rPr>
              <a:t>MacConkey’s</a:t>
            </a:r>
            <a:r>
              <a:rPr lang="en-US" sz="2400" b="1" dirty="0">
                <a:solidFill>
                  <a:srgbClr val="FFC000"/>
                </a:solidFill>
              </a:rPr>
              <a:t> agar </a:t>
            </a:r>
            <a:r>
              <a:rPr lang="en-US" sz="2400" dirty="0"/>
              <a:t>which differentiate between genus of the family </a:t>
            </a:r>
            <a:r>
              <a:rPr lang="en-US" sz="2400" dirty="0" err="1"/>
              <a:t>Enterobacteraceae</a:t>
            </a:r>
            <a:r>
              <a:rPr lang="en-US" sz="2400" dirty="0"/>
              <a:t> (gram negative bacteria) to lactose fermenter (appear pink like </a:t>
            </a:r>
            <a:r>
              <a:rPr lang="en-US" sz="2400" i="1" dirty="0"/>
              <a:t>Escherichia coli</a:t>
            </a:r>
            <a:r>
              <a:rPr lang="en-US" sz="2400" dirty="0"/>
              <a:t>, </a:t>
            </a:r>
            <a:r>
              <a:rPr lang="en-US" sz="2400" i="1" dirty="0" err="1"/>
              <a:t>Klebsiella</a:t>
            </a:r>
            <a:r>
              <a:rPr lang="en-US" sz="2400" dirty="0"/>
              <a:t> and </a:t>
            </a:r>
            <a:r>
              <a:rPr lang="en-US" sz="2400" i="1" dirty="0" err="1"/>
              <a:t>Enterobacter</a:t>
            </a:r>
            <a:r>
              <a:rPr lang="en-US" sz="2400" dirty="0"/>
              <a:t>) and non lactose fermenter (appear pale like </a:t>
            </a:r>
            <a:r>
              <a:rPr lang="en-US" sz="2400" i="1" dirty="0"/>
              <a:t>Salmonella</a:t>
            </a:r>
            <a:r>
              <a:rPr lang="en-US" sz="2400" dirty="0"/>
              <a:t>, </a:t>
            </a:r>
            <a:r>
              <a:rPr lang="en-US" sz="2400" i="1" dirty="0" err="1"/>
              <a:t>Shigella</a:t>
            </a:r>
            <a:r>
              <a:rPr lang="en-US" sz="2400" dirty="0"/>
              <a:t> and Proteus).</a:t>
            </a:r>
          </a:p>
          <a:p>
            <a:pPr algn="just"/>
            <a:endParaRPr lang="en-US" sz="2400" dirty="0"/>
          </a:p>
          <a:p>
            <a:endParaRPr lang="en-US" sz="2400" dirty="0"/>
          </a:p>
        </p:txBody>
      </p:sp>
      <p:pic>
        <p:nvPicPr>
          <p:cNvPr id="7170" name="Picture 2" descr="C:\Users\hp\Desktop\ندوة انتقال كورونا بالاكل\Petri-dish-containing-lactose-positive-and-negative-bacteria.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72000" y="1972068"/>
            <a:ext cx="4569852" cy="426559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2"/>
          <p:cNvPicPr>
            <a:picLocks noChangeAspect="1"/>
          </p:cNvPicPr>
          <p:nvPr/>
        </p:nvPicPr>
        <p:blipFill>
          <a:blip r:embed="rId5"/>
          <a:stretch>
            <a:fillRect/>
          </a:stretch>
        </p:blipFill>
        <p:spPr>
          <a:xfrm>
            <a:off x="8300554" y="6058600"/>
            <a:ext cx="806824" cy="806824"/>
          </a:xfrm>
          <a:prstGeom prst="rect">
            <a:avLst/>
          </a:prstGeom>
        </p:spPr>
      </p:pic>
      <p:sp>
        <p:nvSpPr>
          <p:cNvPr id="13"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rgbClr val="FF0000"/>
                </a:solidFill>
              </a:rPr>
              <a:t>26</a:t>
            </a:r>
            <a:endParaRPr lang="en-US" sz="3200" b="1" dirty="0">
              <a:solidFill>
                <a:srgbClr val="FF0000"/>
              </a:solidFill>
            </a:endParaRPr>
          </a:p>
        </p:txBody>
      </p:sp>
    </p:spTree>
    <p:extLst>
      <p:ext uri="{BB962C8B-B14F-4D97-AF65-F5344CB8AC3E}">
        <p14:creationId xmlns:p14="http://schemas.microsoft.com/office/powerpoint/2010/main" val="148018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circle(in)">
                                      <p:cBhvr>
                                        <p:cTn id="21"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7"/>
          <p:cNvSpPr/>
          <p:nvPr/>
        </p:nvSpPr>
        <p:spPr>
          <a:xfrm>
            <a:off x="0" y="0"/>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14"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grpSp>
        <p:nvGrpSpPr>
          <p:cNvPr id="7" name="Group 6"/>
          <p:cNvGrpSpPr/>
          <p:nvPr/>
        </p:nvGrpSpPr>
        <p:grpSpPr>
          <a:xfrm>
            <a:off x="-137616" y="1"/>
            <a:ext cx="9048691" cy="685800"/>
            <a:chOff x="16932" y="1"/>
            <a:chExt cx="9048691" cy="685800"/>
          </a:xfrm>
        </p:grpSpPr>
        <p:sp>
          <p:nvSpPr>
            <p:cNvPr id="9"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smtClean="0">
                  <a:solidFill>
                    <a:srgbClr val="002060"/>
                  </a:solidFill>
                  <a:latin typeface="Berlin Sans FB Demi" panose="020E0802020502020306" pitchFamily="34" charset="0"/>
                </a:rPr>
                <a:t>Ministry of higher Education                                     and Scientific Research</a:t>
              </a:r>
              <a:endParaRPr lang="en-US" sz="1600" kern="0" dirty="0">
                <a:solidFill>
                  <a:srgbClr val="002060"/>
                </a:solidFill>
                <a:latin typeface="Berlin Sans FB Demi" panose="020E0802020502020306" pitchFamily="34" charset="0"/>
              </a:endParaRPr>
            </a:p>
          </p:txBody>
        </p:sp>
        <p:sp>
          <p:nvSpPr>
            <p:cNvPr id="10"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200" dirty="0">
                  <a:solidFill>
                    <a:srgbClr val="002060"/>
                  </a:solidFill>
                  <a:latin typeface="Berlin Sans FB Demi" panose="020E0802020502020306" pitchFamily="34" charset="0"/>
                </a:rPr>
                <a:t>University of </a:t>
              </a:r>
              <a:r>
                <a:rPr lang="en-US" sz="1200" dirty="0" err="1" smtClean="0">
                  <a:solidFill>
                    <a:srgbClr val="002060"/>
                  </a:solidFill>
                  <a:latin typeface="Berlin Sans FB Demi" panose="020E0802020502020306" pitchFamily="34" charset="0"/>
                </a:rPr>
                <a:t>Basrah</a:t>
              </a:r>
              <a:r>
                <a:rPr lang="en-US" sz="1200" dirty="0" smtClean="0">
                  <a:solidFill>
                    <a:srgbClr val="002060"/>
                  </a:solidFill>
                  <a:latin typeface="Berlin Sans FB Demi" panose="020E0802020502020306" pitchFamily="34" charset="0"/>
                </a:rPr>
                <a:t>                Al-</a:t>
              </a:r>
              <a:r>
                <a:rPr lang="en-US" sz="1200" dirty="0" err="1" smtClean="0">
                  <a:solidFill>
                    <a:srgbClr val="002060"/>
                  </a:solidFill>
                  <a:latin typeface="Berlin Sans FB Demi" panose="020E0802020502020306" pitchFamily="34" charset="0"/>
                </a:rPr>
                <a:t>zahraa</a:t>
              </a:r>
              <a:r>
                <a:rPr lang="en-US" sz="1200" dirty="0" smtClean="0">
                  <a:solidFill>
                    <a:srgbClr val="002060"/>
                  </a:solidFill>
                  <a:latin typeface="Berlin Sans FB Demi" panose="020E0802020502020306" pitchFamily="34" charset="0"/>
                </a:rPr>
                <a:t> medical </a:t>
              </a:r>
              <a:r>
                <a:rPr lang="en-US" sz="1200" dirty="0">
                  <a:solidFill>
                    <a:srgbClr val="002060"/>
                  </a:solidFill>
                  <a:latin typeface="Berlin Sans FB Demi" panose="020E0802020502020306" pitchFamily="34" charset="0"/>
                </a:rPr>
                <a:t>college</a:t>
              </a:r>
            </a:p>
          </p:txBody>
        </p:sp>
        <p:pic>
          <p:nvPicPr>
            <p:cNvPr id="11" name="Picture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319758" y="1"/>
              <a:ext cx="761999" cy="685800"/>
            </a:xfrm>
            <a:prstGeom prst="rect">
              <a:avLst/>
            </a:prstGeom>
          </p:spPr>
        </p:pic>
      </p:grpSp>
      <p:sp>
        <p:nvSpPr>
          <p:cNvPr id="18" name="مربع نص 17"/>
          <p:cNvSpPr txBox="1"/>
          <p:nvPr/>
        </p:nvSpPr>
        <p:spPr>
          <a:xfrm>
            <a:off x="4417457" y="1970464"/>
            <a:ext cx="4566097" cy="523220"/>
          </a:xfrm>
          <a:prstGeom prst="rect">
            <a:avLst/>
          </a:prstGeom>
          <a:noFill/>
        </p:spPr>
        <p:txBody>
          <a:bodyPr wrap="square" rtlCol="0">
            <a:spAutoFit/>
          </a:bodyPr>
          <a:lstStyle/>
          <a:p>
            <a:pPr algn="ctr"/>
            <a:endParaRPr lang="en-US" sz="2800" dirty="0"/>
          </a:p>
        </p:txBody>
      </p:sp>
      <p:sp>
        <p:nvSpPr>
          <p:cNvPr id="2" name="مستطيل 1"/>
          <p:cNvSpPr/>
          <p:nvPr/>
        </p:nvSpPr>
        <p:spPr>
          <a:xfrm>
            <a:off x="154789" y="1027075"/>
            <a:ext cx="4186462" cy="4154984"/>
          </a:xfrm>
          <a:prstGeom prst="rect">
            <a:avLst/>
          </a:prstGeom>
        </p:spPr>
        <p:txBody>
          <a:bodyPr wrap="square">
            <a:spAutoFit/>
          </a:bodyPr>
          <a:lstStyle/>
          <a:p>
            <a:pPr algn="just"/>
            <a:r>
              <a:rPr lang="en-US" dirty="0" smtClean="0">
                <a:solidFill>
                  <a:srgbClr val="FFC000"/>
                </a:solidFill>
              </a:rPr>
              <a:t>-</a:t>
            </a:r>
            <a:r>
              <a:rPr lang="en-US" sz="2400" b="1" dirty="0">
                <a:solidFill>
                  <a:srgbClr val="FFC000"/>
                </a:solidFill>
              </a:rPr>
              <a:t>-Blood agar </a:t>
            </a:r>
            <a:r>
              <a:rPr lang="en-US" sz="2400" dirty="0"/>
              <a:t>differentiate between beta-hemolytic bacteria (complete hemolytic) like </a:t>
            </a:r>
            <a:r>
              <a:rPr lang="en-US" sz="2400" i="1" dirty="0"/>
              <a:t>Streptococcus </a:t>
            </a:r>
            <a:r>
              <a:rPr lang="en-US" sz="2400" i="1" dirty="0" err="1"/>
              <a:t>pyogen</a:t>
            </a:r>
            <a:r>
              <a:rPr lang="en-US" sz="2400" dirty="0"/>
              <a:t>, alpha–hemolytic bacteria (partial hemolytic) like </a:t>
            </a:r>
            <a:r>
              <a:rPr lang="en-US" sz="2400" i="1" dirty="0"/>
              <a:t>Streptococcus </a:t>
            </a:r>
            <a:r>
              <a:rPr lang="en-US" sz="2400" i="1" dirty="0" err="1"/>
              <a:t>pneumoniae</a:t>
            </a:r>
            <a:r>
              <a:rPr lang="en-US" sz="2400" i="1" dirty="0"/>
              <a:t> </a:t>
            </a:r>
            <a:r>
              <a:rPr lang="en-US" sz="2400" dirty="0"/>
              <a:t>and non hemolytic bacteria like </a:t>
            </a:r>
            <a:r>
              <a:rPr lang="en-US" sz="2400" i="1" dirty="0"/>
              <a:t>Streptococcus </a:t>
            </a:r>
            <a:r>
              <a:rPr lang="en-US" sz="2400" i="1" dirty="0" err="1"/>
              <a:t>faecalis</a:t>
            </a:r>
            <a:r>
              <a:rPr lang="en-US" sz="2400" i="1" dirty="0"/>
              <a:t>. </a:t>
            </a:r>
          </a:p>
          <a:p>
            <a:pPr algn="just"/>
            <a:endParaRPr lang="en-US" sz="2400" b="1" dirty="0"/>
          </a:p>
          <a:p>
            <a:endParaRPr lang="en-US" sz="2400" dirty="0"/>
          </a:p>
        </p:txBody>
      </p:sp>
      <p:pic>
        <p:nvPicPr>
          <p:cNvPr id="8194" name="Picture 2" descr="C:\Users\hp\Desktop\ندوة انتقال كورونا بالاكل\blood ag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7457" y="685801"/>
            <a:ext cx="4566097" cy="54420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p:cNvPicPr>
            <a:picLocks noChangeAspect="1"/>
          </p:cNvPicPr>
          <p:nvPr/>
        </p:nvPicPr>
        <p:blipFill>
          <a:blip r:embed="rId5"/>
          <a:stretch>
            <a:fillRect/>
          </a:stretch>
        </p:blipFill>
        <p:spPr>
          <a:xfrm>
            <a:off x="8332086" y="6058600"/>
            <a:ext cx="806824" cy="806824"/>
          </a:xfrm>
          <a:prstGeom prst="rect">
            <a:avLst/>
          </a:prstGeom>
        </p:spPr>
      </p:pic>
      <p:sp>
        <p:nvSpPr>
          <p:cNvPr id="13"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rgbClr val="FF0000"/>
                </a:solidFill>
              </a:rPr>
              <a:t>27</a:t>
            </a:r>
            <a:endParaRPr lang="en-US" sz="3200" b="1" dirty="0">
              <a:solidFill>
                <a:srgbClr val="FF0000"/>
              </a:solidFill>
            </a:endParaRPr>
          </a:p>
        </p:txBody>
      </p:sp>
    </p:spTree>
    <p:extLst>
      <p:ext uri="{BB962C8B-B14F-4D97-AF65-F5344CB8AC3E}">
        <p14:creationId xmlns:p14="http://schemas.microsoft.com/office/powerpoint/2010/main" val="404981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circle(in)">
                                      <p:cBhvr>
                                        <p:cTn id="14"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7"/>
          <p:cNvSpPr/>
          <p:nvPr/>
        </p:nvSpPr>
        <p:spPr>
          <a:xfrm>
            <a:off x="0" y="1"/>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14"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grpSp>
        <p:nvGrpSpPr>
          <p:cNvPr id="7" name="Group 6"/>
          <p:cNvGrpSpPr/>
          <p:nvPr/>
        </p:nvGrpSpPr>
        <p:grpSpPr>
          <a:xfrm>
            <a:off x="-137616" y="1"/>
            <a:ext cx="9048691" cy="685800"/>
            <a:chOff x="16932" y="1"/>
            <a:chExt cx="9048691" cy="685800"/>
          </a:xfrm>
        </p:grpSpPr>
        <p:sp>
          <p:nvSpPr>
            <p:cNvPr id="9"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smtClean="0">
                  <a:solidFill>
                    <a:srgbClr val="002060"/>
                  </a:solidFill>
                  <a:latin typeface="Berlin Sans FB Demi" panose="020E0802020502020306" pitchFamily="34" charset="0"/>
                </a:rPr>
                <a:t>Ministry of higher Education                                     and Scientific Research</a:t>
              </a:r>
              <a:endParaRPr lang="en-US" sz="1600" kern="0" dirty="0">
                <a:solidFill>
                  <a:srgbClr val="002060"/>
                </a:solidFill>
                <a:latin typeface="Berlin Sans FB Demi" panose="020E0802020502020306" pitchFamily="34" charset="0"/>
              </a:endParaRPr>
            </a:p>
          </p:txBody>
        </p:sp>
        <p:sp>
          <p:nvSpPr>
            <p:cNvPr id="10"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200" dirty="0">
                  <a:solidFill>
                    <a:srgbClr val="002060"/>
                  </a:solidFill>
                  <a:latin typeface="Berlin Sans FB Demi" panose="020E0802020502020306" pitchFamily="34" charset="0"/>
                </a:rPr>
                <a:t>University of </a:t>
              </a:r>
              <a:r>
                <a:rPr lang="en-US" sz="1200" dirty="0" err="1" smtClean="0">
                  <a:solidFill>
                    <a:srgbClr val="002060"/>
                  </a:solidFill>
                  <a:latin typeface="Berlin Sans FB Demi" panose="020E0802020502020306" pitchFamily="34" charset="0"/>
                </a:rPr>
                <a:t>Basrah</a:t>
              </a:r>
              <a:r>
                <a:rPr lang="en-US" sz="1200" dirty="0" smtClean="0">
                  <a:solidFill>
                    <a:srgbClr val="002060"/>
                  </a:solidFill>
                  <a:latin typeface="Berlin Sans FB Demi" panose="020E0802020502020306" pitchFamily="34" charset="0"/>
                </a:rPr>
                <a:t>                Al-</a:t>
              </a:r>
              <a:r>
                <a:rPr lang="en-US" sz="1200" dirty="0" err="1" smtClean="0">
                  <a:solidFill>
                    <a:srgbClr val="002060"/>
                  </a:solidFill>
                  <a:latin typeface="Berlin Sans FB Demi" panose="020E0802020502020306" pitchFamily="34" charset="0"/>
                </a:rPr>
                <a:t>zahraa</a:t>
              </a:r>
              <a:r>
                <a:rPr lang="en-US" sz="1200" dirty="0" smtClean="0">
                  <a:solidFill>
                    <a:srgbClr val="002060"/>
                  </a:solidFill>
                  <a:latin typeface="Berlin Sans FB Demi" panose="020E0802020502020306" pitchFamily="34" charset="0"/>
                </a:rPr>
                <a:t> medical </a:t>
              </a:r>
              <a:r>
                <a:rPr lang="en-US" sz="1200" dirty="0">
                  <a:solidFill>
                    <a:srgbClr val="002060"/>
                  </a:solidFill>
                  <a:latin typeface="Berlin Sans FB Demi" panose="020E0802020502020306" pitchFamily="34" charset="0"/>
                </a:rPr>
                <a:t>college</a:t>
              </a:r>
            </a:p>
          </p:txBody>
        </p:sp>
        <p:pic>
          <p:nvPicPr>
            <p:cNvPr id="11" name="Picture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303992" y="1"/>
              <a:ext cx="761999" cy="685800"/>
            </a:xfrm>
            <a:prstGeom prst="rect">
              <a:avLst/>
            </a:prstGeom>
          </p:spPr>
        </p:pic>
      </p:grpSp>
      <p:sp>
        <p:nvSpPr>
          <p:cNvPr id="18" name="مربع نص 17"/>
          <p:cNvSpPr txBox="1"/>
          <p:nvPr/>
        </p:nvSpPr>
        <p:spPr>
          <a:xfrm>
            <a:off x="4417457" y="1970464"/>
            <a:ext cx="4566097" cy="523220"/>
          </a:xfrm>
          <a:prstGeom prst="rect">
            <a:avLst/>
          </a:prstGeom>
          <a:noFill/>
        </p:spPr>
        <p:txBody>
          <a:bodyPr wrap="square" rtlCol="0">
            <a:spAutoFit/>
          </a:bodyPr>
          <a:lstStyle/>
          <a:p>
            <a:pPr algn="ctr"/>
            <a:endParaRPr lang="en-US" sz="2800" dirty="0"/>
          </a:p>
        </p:txBody>
      </p:sp>
      <p:sp>
        <p:nvSpPr>
          <p:cNvPr id="2" name="مستطيل 1"/>
          <p:cNvSpPr/>
          <p:nvPr/>
        </p:nvSpPr>
        <p:spPr>
          <a:xfrm>
            <a:off x="154789" y="1946661"/>
            <a:ext cx="4186462" cy="3323987"/>
          </a:xfrm>
          <a:prstGeom prst="rect">
            <a:avLst/>
          </a:prstGeom>
        </p:spPr>
        <p:txBody>
          <a:bodyPr wrap="square">
            <a:spAutoFit/>
          </a:bodyPr>
          <a:lstStyle/>
          <a:p>
            <a:pPr algn="just"/>
            <a:r>
              <a:rPr lang="en-US" sz="2400" b="1" dirty="0">
                <a:solidFill>
                  <a:srgbClr val="FFC000"/>
                </a:solidFill>
              </a:rPr>
              <a:t>-</a:t>
            </a:r>
            <a:r>
              <a:rPr lang="en-US" sz="2400" b="1" dirty="0" err="1">
                <a:solidFill>
                  <a:srgbClr val="FFC000"/>
                </a:solidFill>
              </a:rPr>
              <a:t>Mannitol</a:t>
            </a:r>
            <a:r>
              <a:rPr lang="en-US" sz="2400" b="1" dirty="0">
                <a:solidFill>
                  <a:srgbClr val="FFC000"/>
                </a:solidFill>
              </a:rPr>
              <a:t> salt agar </a:t>
            </a:r>
            <a:r>
              <a:rPr lang="en-US" sz="2400" dirty="0"/>
              <a:t>differentiate between </a:t>
            </a:r>
            <a:r>
              <a:rPr lang="en-US" sz="2400" i="1" dirty="0"/>
              <a:t>Staphylococcus </a:t>
            </a:r>
            <a:r>
              <a:rPr lang="en-US" sz="2400" i="1" dirty="0" err="1"/>
              <a:t>aureus</a:t>
            </a:r>
            <a:r>
              <a:rPr lang="en-US" sz="2400" i="1" dirty="0"/>
              <a:t> </a:t>
            </a:r>
            <a:r>
              <a:rPr lang="en-US" sz="2400" dirty="0"/>
              <a:t>(</a:t>
            </a:r>
            <a:r>
              <a:rPr lang="en-US" sz="2400" dirty="0" err="1"/>
              <a:t>mannitol</a:t>
            </a:r>
            <a:r>
              <a:rPr lang="en-US" sz="2400" dirty="0"/>
              <a:t> fermenter appear yellow ) and other </a:t>
            </a:r>
            <a:r>
              <a:rPr lang="en-US" sz="2400" i="1" dirty="0"/>
              <a:t>Staphylococcus</a:t>
            </a:r>
            <a:r>
              <a:rPr lang="en-US" sz="2400" dirty="0"/>
              <a:t> species (non-</a:t>
            </a:r>
            <a:r>
              <a:rPr lang="en-US" sz="2400" dirty="0" err="1"/>
              <a:t>mannitol</a:t>
            </a:r>
            <a:r>
              <a:rPr lang="en-US" sz="2400" dirty="0"/>
              <a:t> fermenter).</a:t>
            </a:r>
          </a:p>
          <a:p>
            <a:pPr algn="just"/>
            <a:endParaRPr lang="en-US" dirty="0">
              <a:solidFill>
                <a:srgbClr val="FFC000"/>
              </a:solidFill>
            </a:endParaRPr>
          </a:p>
          <a:p>
            <a:pPr algn="just"/>
            <a:endParaRPr lang="en-US" sz="2400" b="1" dirty="0"/>
          </a:p>
          <a:p>
            <a:endParaRPr lang="en-US" sz="2400" dirty="0"/>
          </a:p>
        </p:txBody>
      </p:sp>
      <p:pic>
        <p:nvPicPr>
          <p:cNvPr id="9218" name="Picture 2" descr="C:\Users\hp\Desktop\ندوة انتقال كورونا بالاكل\mannitol salt ag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7458" y="1143000"/>
            <a:ext cx="4231242"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p:cNvPicPr>
            <a:picLocks noChangeAspect="1"/>
          </p:cNvPicPr>
          <p:nvPr/>
        </p:nvPicPr>
        <p:blipFill>
          <a:blip r:embed="rId5"/>
          <a:stretch>
            <a:fillRect/>
          </a:stretch>
        </p:blipFill>
        <p:spPr>
          <a:xfrm>
            <a:off x="8316320" y="6058600"/>
            <a:ext cx="806824" cy="806824"/>
          </a:xfrm>
          <a:prstGeom prst="rect">
            <a:avLst/>
          </a:prstGeom>
        </p:spPr>
      </p:pic>
      <p:sp>
        <p:nvSpPr>
          <p:cNvPr id="13"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rgbClr val="FF0000"/>
                </a:solidFill>
              </a:rPr>
              <a:t>28</a:t>
            </a:r>
            <a:endParaRPr lang="en-US" sz="3200" b="1" dirty="0">
              <a:solidFill>
                <a:srgbClr val="FF0000"/>
              </a:solidFill>
            </a:endParaRPr>
          </a:p>
        </p:txBody>
      </p:sp>
    </p:spTree>
    <p:extLst>
      <p:ext uri="{BB962C8B-B14F-4D97-AF65-F5344CB8AC3E}">
        <p14:creationId xmlns:p14="http://schemas.microsoft.com/office/powerpoint/2010/main" val="360491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circle(in)">
                                      <p:cBhvr>
                                        <p:cTn id="14"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7"/>
          <p:cNvSpPr/>
          <p:nvPr/>
        </p:nvSpPr>
        <p:spPr>
          <a:xfrm>
            <a:off x="0" y="22413"/>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14"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grpSp>
        <p:nvGrpSpPr>
          <p:cNvPr id="7" name="Group 6"/>
          <p:cNvGrpSpPr/>
          <p:nvPr/>
        </p:nvGrpSpPr>
        <p:grpSpPr>
          <a:xfrm>
            <a:off x="-137616" y="1"/>
            <a:ext cx="9048691" cy="685800"/>
            <a:chOff x="16932" y="1"/>
            <a:chExt cx="9048691" cy="685800"/>
          </a:xfrm>
        </p:grpSpPr>
        <p:sp>
          <p:nvSpPr>
            <p:cNvPr id="9"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smtClean="0">
                  <a:solidFill>
                    <a:srgbClr val="002060"/>
                  </a:solidFill>
                  <a:latin typeface="Berlin Sans FB Demi" panose="020E0802020502020306" pitchFamily="34" charset="0"/>
                </a:rPr>
                <a:t>Ministry of higher Education                                     and Scientific Research</a:t>
              </a:r>
              <a:endParaRPr lang="en-US" sz="1600" kern="0" dirty="0">
                <a:solidFill>
                  <a:srgbClr val="002060"/>
                </a:solidFill>
                <a:latin typeface="Berlin Sans FB Demi" panose="020E0802020502020306" pitchFamily="34" charset="0"/>
              </a:endParaRPr>
            </a:p>
          </p:txBody>
        </p:sp>
        <p:sp>
          <p:nvSpPr>
            <p:cNvPr id="10"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200" dirty="0">
                  <a:solidFill>
                    <a:srgbClr val="002060"/>
                  </a:solidFill>
                  <a:latin typeface="Berlin Sans FB Demi" panose="020E0802020502020306" pitchFamily="34" charset="0"/>
                </a:rPr>
                <a:t>University of </a:t>
              </a:r>
              <a:r>
                <a:rPr lang="en-US" sz="1200" dirty="0" err="1" smtClean="0">
                  <a:solidFill>
                    <a:srgbClr val="002060"/>
                  </a:solidFill>
                  <a:latin typeface="Berlin Sans FB Demi" panose="020E0802020502020306" pitchFamily="34" charset="0"/>
                </a:rPr>
                <a:t>Basrah</a:t>
              </a:r>
              <a:r>
                <a:rPr lang="en-US" sz="1200" dirty="0" smtClean="0">
                  <a:solidFill>
                    <a:srgbClr val="002060"/>
                  </a:solidFill>
                  <a:latin typeface="Berlin Sans FB Demi" panose="020E0802020502020306" pitchFamily="34" charset="0"/>
                </a:rPr>
                <a:t>                Al-</a:t>
              </a:r>
              <a:r>
                <a:rPr lang="en-US" sz="1200" dirty="0" err="1" smtClean="0">
                  <a:solidFill>
                    <a:srgbClr val="002060"/>
                  </a:solidFill>
                  <a:latin typeface="Berlin Sans FB Demi" panose="020E0802020502020306" pitchFamily="34" charset="0"/>
                </a:rPr>
                <a:t>zahraa</a:t>
              </a:r>
              <a:r>
                <a:rPr lang="en-US" sz="1200" dirty="0" smtClean="0">
                  <a:solidFill>
                    <a:srgbClr val="002060"/>
                  </a:solidFill>
                  <a:latin typeface="Berlin Sans FB Demi" panose="020E0802020502020306" pitchFamily="34" charset="0"/>
                </a:rPr>
                <a:t> medical </a:t>
              </a:r>
              <a:r>
                <a:rPr lang="en-US" sz="1200" dirty="0">
                  <a:solidFill>
                    <a:srgbClr val="002060"/>
                  </a:solidFill>
                  <a:latin typeface="Berlin Sans FB Demi" panose="020E0802020502020306" pitchFamily="34" charset="0"/>
                </a:rPr>
                <a:t>college</a:t>
              </a:r>
            </a:p>
          </p:txBody>
        </p:sp>
        <p:pic>
          <p:nvPicPr>
            <p:cNvPr id="11" name="Picture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288226" y="1"/>
              <a:ext cx="761999" cy="685800"/>
            </a:xfrm>
            <a:prstGeom prst="rect">
              <a:avLst/>
            </a:prstGeom>
          </p:spPr>
        </p:pic>
      </p:grpSp>
      <p:sp>
        <p:nvSpPr>
          <p:cNvPr id="18" name="مربع نص 17"/>
          <p:cNvSpPr txBox="1"/>
          <p:nvPr/>
        </p:nvSpPr>
        <p:spPr>
          <a:xfrm>
            <a:off x="4417457" y="1970464"/>
            <a:ext cx="4566097" cy="523220"/>
          </a:xfrm>
          <a:prstGeom prst="rect">
            <a:avLst/>
          </a:prstGeom>
          <a:noFill/>
        </p:spPr>
        <p:txBody>
          <a:bodyPr wrap="square" rtlCol="0">
            <a:spAutoFit/>
          </a:bodyPr>
          <a:lstStyle/>
          <a:p>
            <a:pPr algn="ctr"/>
            <a:endParaRPr lang="en-US" sz="2800" dirty="0"/>
          </a:p>
        </p:txBody>
      </p:sp>
      <p:sp>
        <p:nvSpPr>
          <p:cNvPr id="2" name="مستطيل 1"/>
          <p:cNvSpPr/>
          <p:nvPr/>
        </p:nvSpPr>
        <p:spPr>
          <a:xfrm>
            <a:off x="154789" y="1027075"/>
            <a:ext cx="8756286" cy="1200329"/>
          </a:xfrm>
          <a:prstGeom prst="rect">
            <a:avLst/>
          </a:prstGeom>
        </p:spPr>
        <p:txBody>
          <a:bodyPr wrap="square">
            <a:spAutoFit/>
          </a:bodyPr>
          <a:lstStyle/>
          <a:p>
            <a:pPr algn="just"/>
            <a:r>
              <a:rPr lang="en-US" sz="2400" b="1" dirty="0" smtClean="0">
                <a:solidFill>
                  <a:schemeClr val="accent4"/>
                </a:solidFill>
              </a:rPr>
              <a:t>-</a:t>
            </a:r>
            <a:r>
              <a:rPr lang="en-US" sz="2400" b="1" dirty="0" smtClean="0">
                <a:solidFill>
                  <a:srgbClr val="FFC000"/>
                </a:solidFill>
              </a:rPr>
              <a:t>Salmonella </a:t>
            </a:r>
            <a:r>
              <a:rPr lang="en-US" sz="2400" b="1" dirty="0" err="1">
                <a:solidFill>
                  <a:srgbClr val="FFC000"/>
                </a:solidFill>
              </a:rPr>
              <a:t>Shigella</a:t>
            </a:r>
            <a:r>
              <a:rPr lang="en-US" sz="2400" b="1" dirty="0">
                <a:solidFill>
                  <a:srgbClr val="FFC000"/>
                </a:solidFill>
              </a:rPr>
              <a:t> agar (SS agar) </a:t>
            </a:r>
            <a:r>
              <a:rPr lang="en-US" sz="2400" dirty="0"/>
              <a:t>for differentiate between </a:t>
            </a:r>
            <a:r>
              <a:rPr lang="en-US" sz="2400" i="1" dirty="0"/>
              <a:t>Salmonella</a:t>
            </a:r>
            <a:r>
              <a:rPr lang="en-US" sz="2400" dirty="0"/>
              <a:t> (uncolored with black center for release H2S ) and </a:t>
            </a:r>
            <a:r>
              <a:rPr lang="en-US" sz="2400" i="1" dirty="0" err="1"/>
              <a:t>Shigella</a:t>
            </a:r>
            <a:r>
              <a:rPr lang="en-US" sz="2400" dirty="0"/>
              <a:t> (uncolored only)</a:t>
            </a:r>
          </a:p>
        </p:txBody>
      </p:sp>
      <p:pic>
        <p:nvPicPr>
          <p:cNvPr id="10242" name="Picture 2" descr="C:\Users\hp\Desktop\ندوة انتقال كورونا بالاكل\ss agar.jpg"/>
          <p:cNvPicPr>
            <a:picLocks noChangeAspect="1" noChangeArrowheads="1"/>
          </p:cNvPicPr>
          <p:nvPr/>
        </p:nvPicPr>
        <p:blipFill rotWithShape="1">
          <a:blip r:embed="rId4">
            <a:extLst>
              <a:ext uri="{28A0092B-C50C-407E-A947-70E740481C1C}">
                <a14:useLocalDpi xmlns:a14="http://schemas.microsoft.com/office/drawing/2010/main" val="0"/>
              </a:ext>
            </a:extLst>
          </a:blip>
          <a:srcRect l="32100"/>
          <a:stretch/>
        </p:blipFill>
        <p:spPr bwMode="auto">
          <a:xfrm>
            <a:off x="682388" y="2747963"/>
            <a:ext cx="8301166" cy="32024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p:cNvPicPr>
            <a:picLocks noChangeAspect="1"/>
          </p:cNvPicPr>
          <p:nvPr/>
        </p:nvPicPr>
        <p:blipFill>
          <a:blip r:embed="rId5"/>
          <a:stretch>
            <a:fillRect/>
          </a:stretch>
        </p:blipFill>
        <p:spPr>
          <a:xfrm>
            <a:off x="8316320" y="6058600"/>
            <a:ext cx="806824" cy="806824"/>
          </a:xfrm>
          <a:prstGeom prst="rect">
            <a:avLst/>
          </a:prstGeom>
        </p:spPr>
      </p:pic>
      <p:sp>
        <p:nvSpPr>
          <p:cNvPr id="13"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rgbClr val="FF0000"/>
                </a:solidFill>
              </a:rPr>
              <a:t>29</a:t>
            </a:r>
            <a:endParaRPr lang="en-US" sz="3200" b="1" dirty="0">
              <a:solidFill>
                <a:srgbClr val="FF0000"/>
              </a:solidFill>
            </a:endParaRPr>
          </a:p>
        </p:txBody>
      </p:sp>
    </p:spTree>
    <p:extLst>
      <p:ext uri="{BB962C8B-B14F-4D97-AF65-F5344CB8AC3E}">
        <p14:creationId xmlns:p14="http://schemas.microsoft.com/office/powerpoint/2010/main" val="9839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circle(in)">
                                      <p:cBhvr>
                                        <p:cTn id="14"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43" y="695459"/>
            <a:ext cx="7886700" cy="824248"/>
          </a:xfrm>
        </p:spPr>
        <p:txBody>
          <a:bodyPr>
            <a:normAutofit/>
          </a:bodyPr>
          <a:lstStyle/>
          <a:p>
            <a:r>
              <a:rPr lang="en-US" sz="4000" b="1" dirty="0">
                <a:solidFill>
                  <a:srgbClr val="FF0000"/>
                </a:solidFill>
              </a:rPr>
              <a:t>Define microbes</a:t>
            </a:r>
            <a:endParaRPr lang="en-US" sz="4000" b="1" dirty="0">
              <a:solidFill>
                <a:srgbClr val="FF0000"/>
              </a:solidFill>
              <a:latin typeface="+mn-lt"/>
            </a:endParaRPr>
          </a:p>
        </p:txBody>
      </p:sp>
      <p:sp>
        <p:nvSpPr>
          <p:cNvPr id="3" name="Content Placeholder 2"/>
          <p:cNvSpPr>
            <a:spLocks noGrp="1"/>
          </p:cNvSpPr>
          <p:nvPr>
            <p:ph idx="1"/>
          </p:nvPr>
        </p:nvSpPr>
        <p:spPr>
          <a:xfrm>
            <a:off x="141668" y="1513490"/>
            <a:ext cx="5833463" cy="4848673"/>
          </a:xfrm>
        </p:spPr>
        <p:txBody>
          <a:bodyPr>
            <a:normAutofit/>
          </a:bodyPr>
          <a:lstStyle/>
          <a:p>
            <a:pPr algn="just">
              <a:buClr>
                <a:srgbClr val="FF0000"/>
              </a:buClr>
              <a:buFont typeface="Wingdings" pitchFamily="2" charset="2"/>
              <a:buChar char="ü"/>
            </a:pPr>
            <a:r>
              <a:rPr lang="en-US" sz="2400" b="1" dirty="0" smtClean="0"/>
              <a:t>Microbes</a:t>
            </a:r>
            <a:r>
              <a:rPr lang="en-US" sz="2400" dirty="0" smtClean="0"/>
              <a:t> </a:t>
            </a:r>
            <a:r>
              <a:rPr lang="en-US" sz="2400" dirty="0"/>
              <a:t>are tiny living things that are found all around us and are too small to be seen by the naked eye. </a:t>
            </a:r>
            <a:endParaRPr lang="en-US" sz="2400" dirty="0" smtClean="0"/>
          </a:p>
          <a:p>
            <a:pPr algn="just">
              <a:buClr>
                <a:srgbClr val="FF0000"/>
              </a:buClr>
              <a:buFont typeface="Wingdings" pitchFamily="2" charset="2"/>
              <a:buChar char="ü"/>
            </a:pPr>
            <a:r>
              <a:rPr lang="en-US" sz="2400" dirty="0" smtClean="0"/>
              <a:t>They </a:t>
            </a:r>
            <a:r>
              <a:rPr lang="en-US" sz="2400" dirty="0"/>
              <a:t>live in water, soil, and in the air. </a:t>
            </a:r>
            <a:endParaRPr lang="en-US" sz="2400" dirty="0" smtClean="0"/>
          </a:p>
          <a:p>
            <a:pPr algn="just">
              <a:buClr>
                <a:srgbClr val="FF0000"/>
              </a:buClr>
              <a:buFont typeface="Wingdings" pitchFamily="2" charset="2"/>
              <a:buChar char="ü"/>
            </a:pPr>
            <a:r>
              <a:rPr lang="en-US" sz="2400" dirty="0" smtClean="0"/>
              <a:t>The </a:t>
            </a:r>
            <a:r>
              <a:rPr lang="en-US" sz="2400" dirty="0"/>
              <a:t>human body is home to millions of these microbes too, also called microorganisms. </a:t>
            </a:r>
            <a:endParaRPr lang="en-US" sz="2400" dirty="0" smtClean="0"/>
          </a:p>
          <a:p>
            <a:pPr algn="just">
              <a:buClr>
                <a:srgbClr val="FF0000"/>
              </a:buClr>
              <a:buFont typeface="Wingdings" pitchFamily="2" charset="2"/>
              <a:buChar char="ü"/>
            </a:pPr>
            <a:r>
              <a:rPr lang="en-US" sz="2400" dirty="0" smtClean="0"/>
              <a:t>Some </a:t>
            </a:r>
            <a:r>
              <a:rPr lang="en-US" sz="2400" dirty="0"/>
              <a:t>microbes make us sick, others are important for our </a:t>
            </a:r>
            <a:r>
              <a:rPr lang="en-US" sz="2400" dirty="0" smtClean="0"/>
              <a:t>health.</a:t>
            </a:r>
          </a:p>
          <a:p>
            <a:pPr algn="just">
              <a:buClr>
                <a:srgbClr val="FF0000"/>
              </a:buClr>
              <a:buFont typeface="Wingdings" pitchFamily="2" charset="2"/>
              <a:buChar char="ü"/>
            </a:pPr>
            <a:r>
              <a:rPr lang="en-US" sz="2400" dirty="0"/>
              <a:t>Infectious diseases are caused </a:t>
            </a:r>
            <a:r>
              <a:rPr lang="en-US" sz="2400" dirty="0" smtClean="0"/>
              <a:t>by microorganisms, such as bacteria, viruses fungi </a:t>
            </a:r>
            <a:r>
              <a:rPr lang="en-US" sz="2400" dirty="0"/>
              <a:t>and parasites.</a:t>
            </a:r>
          </a:p>
          <a:p>
            <a:pPr algn="just">
              <a:buClr>
                <a:srgbClr val="FF0000"/>
              </a:buClr>
              <a:buFont typeface="Wingdings" pitchFamily="2" charset="2"/>
              <a:buChar char="ü"/>
            </a:pPr>
            <a:endParaRPr lang="en-US" sz="2400" dirty="0"/>
          </a:p>
        </p:txBody>
      </p:sp>
      <p:sp>
        <p:nvSpPr>
          <p:cNvPr id="5" name="object 4"/>
          <p:cNvSpPr/>
          <p:nvPr/>
        </p:nvSpPr>
        <p:spPr>
          <a:xfrm>
            <a:off x="18560" y="8068"/>
            <a:ext cx="3891803"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algn="ctr">
              <a:lnSpc>
                <a:spcPts val="1632"/>
              </a:lnSpc>
              <a:spcBef>
                <a:spcPts val="84"/>
              </a:spcBef>
            </a:pPr>
            <a:endParaRPr lang="en-US" sz="1600" dirty="0">
              <a:latin typeface="Britannic Bold"/>
              <a:cs typeface="Britannic Bold"/>
            </a:endParaRPr>
          </a:p>
        </p:txBody>
      </p:sp>
      <p:sp>
        <p:nvSpPr>
          <p:cNvPr id="6"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7" name="object 6"/>
          <p:cNvSpPr/>
          <p:nvPr/>
        </p:nvSpPr>
        <p:spPr>
          <a:xfrm>
            <a:off x="4037997" y="41408"/>
            <a:ext cx="706124" cy="627050"/>
          </a:xfrm>
          <a:prstGeom prst="rect">
            <a:avLst/>
          </a:prstGeom>
          <a:blipFill>
            <a:blip r:embed="rId2" cstate="print"/>
            <a:stretch>
              <a:fillRect/>
            </a:stretch>
          </a:blipFill>
        </p:spPr>
        <p:txBody>
          <a:bodyPr wrap="square" lIns="0" tIns="0" rIns="0" bIns="0" rtlCol="0"/>
          <a:lstStyle/>
          <a:p>
            <a:endParaRPr sz="1588"/>
          </a:p>
        </p:txBody>
      </p:sp>
      <p:sp>
        <p:nvSpPr>
          <p:cNvPr id="8" name="object 5"/>
          <p:cNvSpPr txBox="1"/>
          <p:nvPr/>
        </p:nvSpPr>
        <p:spPr>
          <a:xfrm>
            <a:off x="1049767" y="101389"/>
            <a:ext cx="2059081"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latin typeface="Britannic Bold"/>
              <a:cs typeface="Britannic Bold"/>
            </a:endParaRPr>
          </a:p>
        </p:txBody>
      </p:sp>
      <p:sp>
        <p:nvSpPr>
          <p:cNvPr id="9" name="object 8"/>
          <p:cNvSpPr txBox="1"/>
          <p:nvPr/>
        </p:nvSpPr>
        <p:spPr>
          <a:xfrm>
            <a:off x="5752989" y="84117"/>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latin typeface="Britannic Bold"/>
              <a:cs typeface="Britannic Bold"/>
            </a:endParaRPr>
          </a:p>
        </p:txBody>
      </p:sp>
      <p:pic>
        <p:nvPicPr>
          <p:cNvPr id="10" name="Picture 12"/>
          <p:cNvPicPr>
            <a:picLocks noChangeAspect="1"/>
          </p:cNvPicPr>
          <p:nvPr/>
        </p:nvPicPr>
        <p:blipFill>
          <a:blip r:embed="rId3"/>
          <a:stretch>
            <a:fillRect/>
          </a:stretch>
        </p:blipFill>
        <p:spPr>
          <a:xfrm>
            <a:off x="8335854" y="6400800"/>
            <a:ext cx="806824" cy="451520"/>
          </a:xfrm>
          <a:prstGeom prst="rect">
            <a:avLst/>
          </a:prstGeom>
        </p:spPr>
      </p:pic>
      <p:sp>
        <p:nvSpPr>
          <p:cNvPr id="11"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FF0000"/>
                </a:solidFill>
              </a:rPr>
              <a:t>3</a:t>
            </a:r>
          </a:p>
        </p:txBody>
      </p:sp>
      <p:pic>
        <p:nvPicPr>
          <p:cNvPr id="12" name="Picture 7" descr="microbiology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2429" y="835561"/>
            <a:ext cx="3105806" cy="318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ontent Placeholder 6" descr="schifferli_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132791" y="3342290"/>
            <a:ext cx="2948150" cy="2601310"/>
          </a:xfrm>
          <a:prstGeom prst="rect">
            <a:avLst/>
          </a:prstGeo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Tree>
    <p:extLst>
      <p:ext uri="{BB962C8B-B14F-4D97-AF65-F5344CB8AC3E}">
        <p14:creationId xmlns:p14="http://schemas.microsoft.com/office/powerpoint/2010/main" val="13851057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7"/>
          <p:cNvSpPr/>
          <p:nvPr/>
        </p:nvSpPr>
        <p:spPr>
          <a:xfrm>
            <a:off x="0" y="1"/>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14"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grpSp>
        <p:nvGrpSpPr>
          <p:cNvPr id="7" name="Group 6"/>
          <p:cNvGrpSpPr/>
          <p:nvPr/>
        </p:nvGrpSpPr>
        <p:grpSpPr>
          <a:xfrm>
            <a:off x="-137616" y="1"/>
            <a:ext cx="9048691" cy="685800"/>
            <a:chOff x="16932" y="1"/>
            <a:chExt cx="9048691" cy="685800"/>
          </a:xfrm>
        </p:grpSpPr>
        <p:sp>
          <p:nvSpPr>
            <p:cNvPr id="9"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smtClean="0">
                  <a:solidFill>
                    <a:srgbClr val="002060"/>
                  </a:solidFill>
                  <a:latin typeface="Berlin Sans FB Demi" panose="020E0802020502020306" pitchFamily="34" charset="0"/>
                </a:rPr>
                <a:t>Ministry of higher Education                                     and Scientific Research</a:t>
              </a:r>
              <a:endParaRPr lang="en-US" sz="1600" kern="0" dirty="0">
                <a:solidFill>
                  <a:srgbClr val="002060"/>
                </a:solidFill>
                <a:latin typeface="Berlin Sans FB Demi" panose="020E0802020502020306" pitchFamily="34" charset="0"/>
              </a:endParaRPr>
            </a:p>
          </p:txBody>
        </p:sp>
        <p:sp>
          <p:nvSpPr>
            <p:cNvPr id="10"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200" dirty="0">
                  <a:solidFill>
                    <a:srgbClr val="002060"/>
                  </a:solidFill>
                  <a:latin typeface="Berlin Sans FB Demi" panose="020E0802020502020306" pitchFamily="34" charset="0"/>
                </a:rPr>
                <a:t>University of </a:t>
              </a:r>
              <a:r>
                <a:rPr lang="en-US" sz="1200" dirty="0" err="1" smtClean="0">
                  <a:solidFill>
                    <a:srgbClr val="002060"/>
                  </a:solidFill>
                  <a:latin typeface="Berlin Sans FB Demi" panose="020E0802020502020306" pitchFamily="34" charset="0"/>
                </a:rPr>
                <a:t>Basrah</a:t>
              </a:r>
              <a:r>
                <a:rPr lang="en-US" sz="1200" dirty="0" smtClean="0">
                  <a:solidFill>
                    <a:srgbClr val="002060"/>
                  </a:solidFill>
                  <a:latin typeface="Berlin Sans FB Demi" panose="020E0802020502020306" pitchFamily="34" charset="0"/>
                </a:rPr>
                <a:t>                Al-</a:t>
              </a:r>
              <a:r>
                <a:rPr lang="en-US" sz="1200" dirty="0" err="1" smtClean="0">
                  <a:solidFill>
                    <a:srgbClr val="002060"/>
                  </a:solidFill>
                  <a:latin typeface="Berlin Sans FB Demi" panose="020E0802020502020306" pitchFamily="34" charset="0"/>
                </a:rPr>
                <a:t>zahraa</a:t>
              </a:r>
              <a:r>
                <a:rPr lang="en-US" sz="1200" dirty="0" smtClean="0">
                  <a:solidFill>
                    <a:srgbClr val="002060"/>
                  </a:solidFill>
                  <a:latin typeface="Berlin Sans FB Demi" panose="020E0802020502020306" pitchFamily="34" charset="0"/>
                </a:rPr>
                <a:t> medical </a:t>
              </a:r>
              <a:r>
                <a:rPr lang="en-US" sz="1200" dirty="0">
                  <a:solidFill>
                    <a:srgbClr val="002060"/>
                  </a:solidFill>
                  <a:latin typeface="Berlin Sans FB Demi" panose="020E0802020502020306" pitchFamily="34" charset="0"/>
                </a:rPr>
                <a:t>college</a:t>
              </a:r>
            </a:p>
          </p:txBody>
        </p:sp>
        <p:pic>
          <p:nvPicPr>
            <p:cNvPr id="11" name="Picture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256694" y="1"/>
              <a:ext cx="761999" cy="685800"/>
            </a:xfrm>
            <a:prstGeom prst="rect">
              <a:avLst/>
            </a:prstGeom>
          </p:spPr>
        </p:pic>
      </p:grpSp>
      <p:sp>
        <p:nvSpPr>
          <p:cNvPr id="18" name="مربع نص 17"/>
          <p:cNvSpPr txBox="1"/>
          <p:nvPr/>
        </p:nvSpPr>
        <p:spPr>
          <a:xfrm>
            <a:off x="4417457" y="1970464"/>
            <a:ext cx="4566097" cy="523220"/>
          </a:xfrm>
          <a:prstGeom prst="rect">
            <a:avLst/>
          </a:prstGeom>
          <a:noFill/>
        </p:spPr>
        <p:txBody>
          <a:bodyPr wrap="square" rtlCol="0">
            <a:spAutoFit/>
          </a:bodyPr>
          <a:lstStyle/>
          <a:p>
            <a:pPr algn="ctr"/>
            <a:endParaRPr lang="en-US" sz="2800" dirty="0"/>
          </a:p>
        </p:txBody>
      </p:sp>
      <p:sp>
        <p:nvSpPr>
          <p:cNvPr id="3" name="مستطيل 2"/>
          <p:cNvSpPr/>
          <p:nvPr/>
        </p:nvSpPr>
        <p:spPr>
          <a:xfrm>
            <a:off x="269384" y="685801"/>
            <a:ext cx="8714170" cy="2308324"/>
          </a:xfrm>
          <a:prstGeom prst="rect">
            <a:avLst/>
          </a:prstGeom>
        </p:spPr>
        <p:txBody>
          <a:bodyPr wrap="square">
            <a:spAutoFit/>
          </a:bodyPr>
          <a:lstStyle/>
          <a:p>
            <a:pPr algn="just"/>
            <a:r>
              <a:rPr lang="en-US" sz="2400" b="1" dirty="0">
                <a:solidFill>
                  <a:srgbClr val="0070C0"/>
                </a:solidFill>
              </a:rPr>
              <a:t>E) Transport media: </a:t>
            </a:r>
            <a:r>
              <a:rPr lang="en-US" sz="2400" dirty="0"/>
              <a:t>Clinical specimens must be transported to the laboratory </a:t>
            </a:r>
            <a:r>
              <a:rPr lang="en-US" sz="2400" dirty="0">
                <a:solidFill>
                  <a:srgbClr val="00B050"/>
                </a:solidFill>
              </a:rPr>
              <a:t>immediately</a:t>
            </a:r>
            <a:r>
              <a:rPr lang="en-US" sz="2400" dirty="0"/>
              <a:t> after collection to </a:t>
            </a:r>
            <a:r>
              <a:rPr lang="en-US" sz="2400" dirty="0">
                <a:solidFill>
                  <a:srgbClr val="00B050"/>
                </a:solidFill>
              </a:rPr>
              <a:t>prevent overgrowth of contaminating organisms</a:t>
            </a:r>
            <a:r>
              <a:rPr lang="en-US" sz="2400" dirty="0"/>
              <a:t> or commensals. Such media </a:t>
            </a:r>
            <a:r>
              <a:rPr lang="en-US" sz="2400" dirty="0">
                <a:solidFill>
                  <a:srgbClr val="00B050"/>
                </a:solidFill>
              </a:rPr>
              <a:t>prevent drying (desiccation) of specimen</a:t>
            </a:r>
            <a:r>
              <a:rPr lang="en-US" sz="2400" dirty="0"/>
              <a:t>, </a:t>
            </a:r>
            <a:r>
              <a:rPr lang="en-US" sz="2400" dirty="0">
                <a:solidFill>
                  <a:srgbClr val="00B050"/>
                </a:solidFill>
              </a:rPr>
              <a:t>maintain the pathogen to commensal ratio </a:t>
            </a:r>
            <a:r>
              <a:rPr lang="en-US" sz="2400" dirty="0"/>
              <a:t>and </a:t>
            </a:r>
            <a:r>
              <a:rPr lang="en-US" sz="2400" dirty="0">
                <a:solidFill>
                  <a:srgbClr val="00B050"/>
                </a:solidFill>
              </a:rPr>
              <a:t>inhibit overgrowth </a:t>
            </a:r>
            <a:r>
              <a:rPr lang="en-US" sz="2400" dirty="0"/>
              <a:t>of unwanted bacteria. Some of these media are semi-solid in consistency.</a:t>
            </a:r>
          </a:p>
        </p:txBody>
      </p:sp>
      <p:sp>
        <p:nvSpPr>
          <p:cNvPr id="4" name="مستطيل 3"/>
          <p:cNvSpPr/>
          <p:nvPr/>
        </p:nvSpPr>
        <p:spPr>
          <a:xfrm>
            <a:off x="269384" y="3471670"/>
            <a:ext cx="8641691" cy="1569660"/>
          </a:xfrm>
          <a:prstGeom prst="rect">
            <a:avLst/>
          </a:prstGeom>
        </p:spPr>
        <p:txBody>
          <a:bodyPr wrap="square">
            <a:spAutoFit/>
          </a:bodyPr>
          <a:lstStyle/>
          <a:p>
            <a:r>
              <a:rPr lang="en-US" sz="2400" b="1" dirty="0">
                <a:solidFill>
                  <a:srgbClr val="0070C0"/>
                </a:solidFill>
              </a:rPr>
              <a:t>F) Assay media </a:t>
            </a:r>
            <a:r>
              <a:rPr lang="en-US" sz="2400" dirty="0"/>
              <a:t>used for testing of antibiotic such as Muller-Hinton agar.</a:t>
            </a:r>
          </a:p>
          <a:p>
            <a:r>
              <a:rPr lang="en-US" sz="2400" b="1" dirty="0">
                <a:solidFill>
                  <a:srgbClr val="0070C0"/>
                </a:solidFill>
              </a:rPr>
              <a:t>G) Maintenance </a:t>
            </a:r>
            <a:r>
              <a:rPr lang="en-US" sz="2400" b="1">
                <a:solidFill>
                  <a:srgbClr val="0070C0"/>
                </a:solidFill>
              </a:rPr>
              <a:t>media </a:t>
            </a:r>
            <a:endParaRPr lang="en-US" sz="2400" b="1" smtClean="0">
              <a:solidFill>
                <a:srgbClr val="0070C0"/>
              </a:solidFill>
            </a:endParaRPr>
          </a:p>
          <a:p>
            <a:r>
              <a:rPr lang="en-US" sz="2400" b="1" smtClean="0">
                <a:solidFill>
                  <a:srgbClr val="0070C0"/>
                </a:solidFill>
              </a:rPr>
              <a:t>H</a:t>
            </a:r>
            <a:r>
              <a:rPr lang="en-US" sz="2400" b="1" dirty="0">
                <a:solidFill>
                  <a:srgbClr val="0070C0"/>
                </a:solidFill>
              </a:rPr>
              <a:t>) Enumeration media </a:t>
            </a:r>
          </a:p>
        </p:txBody>
      </p:sp>
      <p:pic>
        <p:nvPicPr>
          <p:cNvPr id="12" name="Picture 12"/>
          <p:cNvPicPr>
            <a:picLocks noChangeAspect="1"/>
          </p:cNvPicPr>
          <p:nvPr/>
        </p:nvPicPr>
        <p:blipFill>
          <a:blip r:embed="rId4"/>
          <a:stretch>
            <a:fillRect/>
          </a:stretch>
        </p:blipFill>
        <p:spPr>
          <a:xfrm>
            <a:off x="8316320" y="6042834"/>
            <a:ext cx="806824" cy="806824"/>
          </a:xfrm>
          <a:prstGeom prst="rect">
            <a:avLst/>
          </a:prstGeom>
        </p:spPr>
      </p:pic>
      <p:sp>
        <p:nvSpPr>
          <p:cNvPr id="13"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rgbClr val="FF0000"/>
                </a:solidFill>
              </a:rPr>
              <a:t>30</a:t>
            </a:r>
            <a:endParaRPr lang="en-US" sz="3200" b="1" dirty="0">
              <a:solidFill>
                <a:srgbClr val="FF0000"/>
              </a:solidFill>
            </a:endParaRPr>
          </a:p>
        </p:txBody>
      </p:sp>
    </p:spTree>
    <p:extLst>
      <p:ext uri="{BB962C8B-B14F-4D97-AF65-F5344CB8AC3E}">
        <p14:creationId xmlns:p14="http://schemas.microsoft.com/office/powerpoint/2010/main" val="369083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7"/>
          <p:cNvSpPr/>
          <p:nvPr/>
        </p:nvSpPr>
        <p:spPr>
          <a:xfrm>
            <a:off x="-94301" y="22413"/>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14"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grpSp>
        <p:nvGrpSpPr>
          <p:cNvPr id="7" name="Group 6"/>
          <p:cNvGrpSpPr/>
          <p:nvPr/>
        </p:nvGrpSpPr>
        <p:grpSpPr>
          <a:xfrm>
            <a:off x="-137616" y="1"/>
            <a:ext cx="9048691" cy="685800"/>
            <a:chOff x="16932" y="1"/>
            <a:chExt cx="9048691" cy="685800"/>
          </a:xfrm>
        </p:grpSpPr>
        <p:sp>
          <p:nvSpPr>
            <p:cNvPr id="9"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smtClean="0">
                  <a:solidFill>
                    <a:srgbClr val="002060"/>
                  </a:solidFill>
                  <a:latin typeface="Berlin Sans FB Demi" panose="020E0802020502020306" pitchFamily="34" charset="0"/>
                </a:rPr>
                <a:t>Ministry of higher Education                                     and Scientific Research</a:t>
              </a:r>
              <a:endParaRPr lang="en-US" sz="1600" kern="0" dirty="0">
                <a:solidFill>
                  <a:srgbClr val="002060"/>
                </a:solidFill>
                <a:latin typeface="Berlin Sans FB Demi" panose="020E0802020502020306" pitchFamily="34" charset="0"/>
              </a:endParaRPr>
            </a:p>
          </p:txBody>
        </p:sp>
        <p:sp>
          <p:nvSpPr>
            <p:cNvPr id="10"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200" dirty="0">
                  <a:solidFill>
                    <a:srgbClr val="002060"/>
                  </a:solidFill>
                  <a:latin typeface="Berlin Sans FB Demi" panose="020E0802020502020306" pitchFamily="34" charset="0"/>
                </a:rPr>
                <a:t>University of </a:t>
              </a:r>
              <a:r>
                <a:rPr lang="en-US" sz="1200" dirty="0" err="1" smtClean="0">
                  <a:solidFill>
                    <a:srgbClr val="002060"/>
                  </a:solidFill>
                  <a:latin typeface="Berlin Sans FB Demi" panose="020E0802020502020306" pitchFamily="34" charset="0"/>
                </a:rPr>
                <a:t>Basrah</a:t>
              </a:r>
              <a:r>
                <a:rPr lang="en-US" sz="1200" dirty="0" smtClean="0">
                  <a:solidFill>
                    <a:srgbClr val="002060"/>
                  </a:solidFill>
                  <a:latin typeface="Berlin Sans FB Demi" panose="020E0802020502020306" pitchFamily="34" charset="0"/>
                </a:rPr>
                <a:t>                Al-</a:t>
              </a:r>
              <a:r>
                <a:rPr lang="en-US" sz="1200" dirty="0" err="1" smtClean="0">
                  <a:solidFill>
                    <a:srgbClr val="002060"/>
                  </a:solidFill>
                  <a:latin typeface="Berlin Sans FB Demi" panose="020E0802020502020306" pitchFamily="34" charset="0"/>
                </a:rPr>
                <a:t>zahraa</a:t>
              </a:r>
              <a:r>
                <a:rPr lang="en-US" sz="1200" dirty="0" smtClean="0">
                  <a:solidFill>
                    <a:srgbClr val="002060"/>
                  </a:solidFill>
                  <a:latin typeface="Berlin Sans FB Demi" panose="020E0802020502020306" pitchFamily="34" charset="0"/>
                </a:rPr>
                <a:t> medical </a:t>
              </a:r>
              <a:r>
                <a:rPr lang="en-US" sz="1200" dirty="0">
                  <a:solidFill>
                    <a:srgbClr val="002060"/>
                  </a:solidFill>
                  <a:latin typeface="Berlin Sans FB Demi" panose="020E0802020502020306" pitchFamily="34" charset="0"/>
                </a:rPr>
                <a:t>college</a:t>
              </a:r>
            </a:p>
          </p:txBody>
        </p:sp>
        <p:pic>
          <p:nvPicPr>
            <p:cNvPr id="11" name="Picture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288226" y="1"/>
              <a:ext cx="761999" cy="685800"/>
            </a:xfrm>
            <a:prstGeom prst="rect">
              <a:avLst/>
            </a:prstGeom>
          </p:spPr>
        </p:pic>
      </p:grpSp>
      <p:sp>
        <p:nvSpPr>
          <p:cNvPr id="18" name="مربع نص 17"/>
          <p:cNvSpPr txBox="1"/>
          <p:nvPr/>
        </p:nvSpPr>
        <p:spPr>
          <a:xfrm>
            <a:off x="4417457" y="1970464"/>
            <a:ext cx="4566097" cy="523220"/>
          </a:xfrm>
          <a:prstGeom prst="rect">
            <a:avLst/>
          </a:prstGeom>
          <a:noFill/>
        </p:spPr>
        <p:txBody>
          <a:bodyPr wrap="square" rtlCol="0">
            <a:spAutoFit/>
          </a:bodyPr>
          <a:lstStyle/>
          <a:p>
            <a:pPr algn="ctr"/>
            <a:endParaRPr lang="en-US" sz="2800" dirty="0"/>
          </a:p>
        </p:txBody>
      </p:sp>
      <p:sp>
        <p:nvSpPr>
          <p:cNvPr id="3" name="مستطيل 2"/>
          <p:cNvSpPr/>
          <p:nvPr/>
        </p:nvSpPr>
        <p:spPr>
          <a:xfrm>
            <a:off x="224263" y="651204"/>
            <a:ext cx="8499058" cy="800219"/>
          </a:xfrm>
          <a:prstGeom prst="rect">
            <a:avLst/>
          </a:prstGeom>
        </p:spPr>
        <p:txBody>
          <a:bodyPr wrap="square">
            <a:spAutoFit/>
          </a:bodyPr>
          <a:lstStyle/>
          <a:p>
            <a:endParaRPr lang="en-US" dirty="0"/>
          </a:p>
          <a:p>
            <a:pPr marL="285750" indent="-285750">
              <a:buFont typeface="Wingdings" pitchFamily="2" charset="2"/>
              <a:buChar char="q"/>
            </a:pPr>
            <a:r>
              <a:rPr lang="en-US" sz="2800" b="1" dirty="0">
                <a:solidFill>
                  <a:srgbClr val="FF0000"/>
                </a:solidFill>
              </a:rPr>
              <a:t> Classification based on nutritional </a:t>
            </a:r>
            <a:r>
              <a:rPr lang="en-US" sz="2800" b="1" dirty="0" smtClean="0">
                <a:solidFill>
                  <a:srgbClr val="FF0000"/>
                </a:solidFill>
              </a:rPr>
              <a:t>component</a:t>
            </a:r>
            <a:r>
              <a:rPr lang="en-US" dirty="0" smtClean="0"/>
              <a:t>:</a:t>
            </a:r>
            <a:endParaRPr lang="en-US" dirty="0"/>
          </a:p>
        </p:txBody>
      </p:sp>
      <p:sp>
        <p:nvSpPr>
          <p:cNvPr id="4" name="مستطيل 3"/>
          <p:cNvSpPr/>
          <p:nvPr/>
        </p:nvSpPr>
        <p:spPr>
          <a:xfrm>
            <a:off x="151784" y="1320651"/>
            <a:ext cx="8759291" cy="2308324"/>
          </a:xfrm>
          <a:prstGeom prst="rect">
            <a:avLst/>
          </a:prstGeom>
        </p:spPr>
        <p:txBody>
          <a:bodyPr wrap="square">
            <a:spAutoFit/>
          </a:bodyPr>
          <a:lstStyle/>
          <a:p>
            <a:pPr algn="just"/>
            <a:r>
              <a:rPr lang="en-US" sz="2400" b="1" dirty="0"/>
              <a:t>While most of the nutritional components are constant across various media, some bacteria need extra nutrients. Those bacteria that are able to grow with minimal requirements are said to non-fastidious and those that require extra nutrients are said to be fastidious. Simple media such as </a:t>
            </a:r>
            <a:r>
              <a:rPr lang="en-US" sz="2400" b="1" dirty="0">
                <a:solidFill>
                  <a:srgbClr val="FF00FF"/>
                </a:solidFill>
              </a:rPr>
              <a:t>peptone water</a:t>
            </a:r>
            <a:r>
              <a:rPr lang="en-US" sz="2400" b="1" dirty="0"/>
              <a:t>, </a:t>
            </a:r>
            <a:r>
              <a:rPr lang="en-US" sz="2400" b="1" dirty="0">
                <a:solidFill>
                  <a:srgbClr val="FF00FF"/>
                </a:solidFill>
              </a:rPr>
              <a:t>nutrient agar </a:t>
            </a:r>
            <a:r>
              <a:rPr lang="en-US" sz="2400" b="1" dirty="0"/>
              <a:t>can support most non-fastidious bacteria.</a:t>
            </a:r>
            <a:endParaRPr lang="en-US" sz="2400" dirty="0"/>
          </a:p>
        </p:txBody>
      </p:sp>
      <p:sp>
        <p:nvSpPr>
          <p:cNvPr id="2" name="مستطيل 1"/>
          <p:cNvSpPr/>
          <p:nvPr/>
        </p:nvSpPr>
        <p:spPr>
          <a:xfrm>
            <a:off x="224263" y="3878070"/>
            <a:ext cx="8686812" cy="830997"/>
          </a:xfrm>
          <a:prstGeom prst="rect">
            <a:avLst/>
          </a:prstGeom>
        </p:spPr>
        <p:txBody>
          <a:bodyPr wrap="square">
            <a:spAutoFit/>
          </a:bodyPr>
          <a:lstStyle/>
          <a:p>
            <a:r>
              <a:rPr lang="en-US" sz="2400" b="1" dirty="0"/>
              <a:t>Complex media such as </a:t>
            </a:r>
            <a:r>
              <a:rPr lang="en-US" sz="2400" b="1" dirty="0">
                <a:solidFill>
                  <a:srgbClr val="00B050"/>
                </a:solidFill>
              </a:rPr>
              <a:t>blood agar </a:t>
            </a:r>
            <a:r>
              <a:rPr lang="en-US" sz="2400" b="1" dirty="0"/>
              <a:t>have ingredients whose exact components are difficult to estimate.</a:t>
            </a:r>
          </a:p>
        </p:txBody>
      </p:sp>
      <p:pic>
        <p:nvPicPr>
          <p:cNvPr id="12" name="Picture 12"/>
          <p:cNvPicPr>
            <a:picLocks noChangeAspect="1"/>
          </p:cNvPicPr>
          <p:nvPr/>
        </p:nvPicPr>
        <p:blipFill>
          <a:blip r:embed="rId4"/>
          <a:stretch>
            <a:fillRect/>
          </a:stretch>
        </p:blipFill>
        <p:spPr>
          <a:xfrm>
            <a:off x="8316320" y="6058600"/>
            <a:ext cx="806824" cy="806824"/>
          </a:xfrm>
          <a:prstGeom prst="rect">
            <a:avLst/>
          </a:prstGeom>
        </p:spPr>
      </p:pic>
      <p:sp>
        <p:nvSpPr>
          <p:cNvPr id="13"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rgbClr val="FF0000"/>
                </a:solidFill>
              </a:rPr>
              <a:t>31</a:t>
            </a:r>
            <a:endParaRPr lang="en-US" sz="3200" b="1" dirty="0">
              <a:solidFill>
                <a:srgbClr val="FF0000"/>
              </a:solidFill>
            </a:endParaRPr>
          </a:p>
        </p:txBody>
      </p:sp>
    </p:spTree>
    <p:extLst>
      <p:ext uri="{BB962C8B-B14F-4D97-AF65-F5344CB8AC3E}">
        <p14:creationId xmlns:p14="http://schemas.microsoft.com/office/powerpoint/2010/main" val="105853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p:nvPr/>
        </p:nvSpPr>
        <p:spPr>
          <a:xfrm>
            <a:off x="18560" y="8068"/>
            <a:ext cx="3891803"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algn="ctr">
              <a:lnSpc>
                <a:spcPts val="1632"/>
              </a:lnSpc>
              <a:spcBef>
                <a:spcPts val="84"/>
              </a:spcBef>
            </a:pPr>
            <a:endParaRPr lang="en-US" sz="1600" dirty="0">
              <a:latin typeface="Britannic Bold"/>
              <a:cs typeface="Britannic Bold"/>
            </a:endParaRPr>
          </a:p>
        </p:txBody>
      </p:sp>
      <p:sp>
        <p:nvSpPr>
          <p:cNvPr id="6" name="object 6"/>
          <p:cNvSpPr/>
          <p:nvPr/>
        </p:nvSpPr>
        <p:spPr>
          <a:xfrm>
            <a:off x="4037997" y="41408"/>
            <a:ext cx="706124" cy="627050"/>
          </a:xfrm>
          <a:prstGeom prst="rect">
            <a:avLst/>
          </a:prstGeom>
          <a:blipFill>
            <a:blip r:embed="rId2" cstate="print"/>
            <a:stretch>
              <a:fillRect/>
            </a:stretch>
          </a:blipFill>
        </p:spPr>
        <p:txBody>
          <a:bodyPr wrap="square" lIns="0" tIns="0" rIns="0" bIns="0" rtlCol="0"/>
          <a:lstStyle/>
          <a:p>
            <a:endParaRPr sz="1588"/>
          </a:p>
        </p:txBody>
      </p:sp>
      <p:sp>
        <p:nvSpPr>
          <p:cNvPr id="7"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8" name="object 8"/>
          <p:cNvSpPr txBox="1"/>
          <p:nvPr/>
        </p:nvSpPr>
        <p:spPr>
          <a:xfrm>
            <a:off x="5752989" y="84117"/>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latin typeface="Britannic Bold"/>
              <a:cs typeface="Britannic Bold"/>
            </a:endParaRPr>
          </a:p>
        </p:txBody>
      </p:sp>
      <p:sp>
        <p:nvSpPr>
          <p:cNvPr id="9" name="object 5"/>
          <p:cNvSpPr txBox="1"/>
          <p:nvPr/>
        </p:nvSpPr>
        <p:spPr>
          <a:xfrm>
            <a:off x="1049767" y="101389"/>
            <a:ext cx="2059081"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latin typeface="Britannic Bold"/>
              <a:cs typeface="Britannic Bold"/>
            </a:endParaRPr>
          </a:p>
        </p:txBody>
      </p:sp>
      <p:sp>
        <p:nvSpPr>
          <p:cNvPr id="3" name="مستطيل 2"/>
          <p:cNvSpPr/>
          <p:nvPr/>
        </p:nvSpPr>
        <p:spPr>
          <a:xfrm>
            <a:off x="85768" y="756769"/>
            <a:ext cx="9044707" cy="461665"/>
          </a:xfrm>
          <a:prstGeom prst="rect">
            <a:avLst/>
          </a:prstGeom>
        </p:spPr>
        <p:txBody>
          <a:bodyPr wrap="square">
            <a:spAutoFit/>
          </a:bodyPr>
          <a:lstStyle/>
          <a:p>
            <a:r>
              <a:rPr lang="en-US" sz="2400" b="1" dirty="0">
                <a:solidFill>
                  <a:srgbClr val="FF0000"/>
                </a:solidFill>
              </a:rPr>
              <a:t>Microorganism's Susceptibility and Sensitivity to Antimicrobial Drugs</a:t>
            </a:r>
          </a:p>
        </p:txBody>
      </p:sp>
      <p:sp>
        <p:nvSpPr>
          <p:cNvPr id="4" name="مستطيل 3"/>
          <p:cNvSpPr/>
          <p:nvPr/>
        </p:nvSpPr>
        <p:spPr>
          <a:xfrm>
            <a:off x="172120" y="1448251"/>
            <a:ext cx="8514679" cy="4893647"/>
          </a:xfrm>
          <a:prstGeom prst="rect">
            <a:avLst/>
          </a:prstGeom>
        </p:spPr>
        <p:txBody>
          <a:bodyPr wrap="square">
            <a:spAutoFit/>
          </a:bodyPr>
          <a:lstStyle/>
          <a:p>
            <a:pPr marL="342900" indent="-342900" algn="just">
              <a:buClr>
                <a:srgbClr val="FF0000"/>
              </a:buClr>
              <a:buFont typeface="Wingdings" pitchFamily="2" charset="2"/>
              <a:buChar char="ü"/>
            </a:pPr>
            <a:r>
              <a:rPr lang="en-US" sz="2400" dirty="0"/>
              <a:t>susceptibility testing is done to determine how effective various antimicrobial drugs are against the specific microorganism infecting the person. This testing helps doctors determine which drug to use for a particular person's </a:t>
            </a:r>
            <a:r>
              <a:rPr lang="en-US" sz="2400" dirty="0" smtClean="0"/>
              <a:t>infection.</a:t>
            </a:r>
          </a:p>
          <a:p>
            <a:pPr algn="just">
              <a:buClr>
                <a:srgbClr val="FF0000"/>
              </a:buClr>
            </a:pPr>
            <a:endParaRPr lang="en-US" sz="2400" dirty="0" smtClean="0"/>
          </a:p>
          <a:p>
            <a:pPr marL="342900" indent="-342900" algn="just">
              <a:buClr>
                <a:srgbClr val="FF0000"/>
              </a:buClr>
              <a:buFont typeface="Wingdings" pitchFamily="2" charset="2"/>
              <a:buChar char="ü"/>
            </a:pPr>
            <a:r>
              <a:rPr lang="en-US" sz="2400" dirty="0"/>
              <a:t>Cultures are often used for susceptibility testing. Once a microorganism has been grown in a culture, doctors add different antimicrobial drugs to see which ones kill the microorganism. They also test how sensitive the microorganism is to a drug—that is, whether a small or a large amount of a drug is needed to kill the microorganism (sensitivity testing). If a large amount is needed to kill the microorganism in the laboratory, doctors usually do not use that drug.</a:t>
            </a:r>
          </a:p>
        </p:txBody>
      </p:sp>
      <p:pic>
        <p:nvPicPr>
          <p:cNvPr id="10" name="Picture 12"/>
          <p:cNvPicPr>
            <a:picLocks noChangeAspect="1"/>
          </p:cNvPicPr>
          <p:nvPr/>
        </p:nvPicPr>
        <p:blipFill>
          <a:blip r:embed="rId3"/>
          <a:stretch>
            <a:fillRect/>
          </a:stretch>
        </p:blipFill>
        <p:spPr>
          <a:xfrm>
            <a:off x="8269022" y="6058600"/>
            <a:ext cx="806824" cy="806824"/>
          </a:xfrm>
          <a:prstGeom prst="rect">
            <a:avLst/>
          </a:prstGeom>
        </p:spPr>
      </p:pic>
      <p:sp>
        <p:nvSpPr>
          <p:cNvPr id="11"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rgbClr val="FF0000"/>
                </a:solidFill>
              </a:rPr>
              <a:t>32</a:t>
            </a:r>
            <a:endParaRPr lang="en-US" sz="3200" b="1" dirty="0">
              <a:solidFill>
                <a:srgbClr val="FF0000"/>
              </a:solidFill>
            </a:endParaRPr>
          </a:p>
        </p:txBody>
      </p:sp>
    </p:spTree>
    <p:extLst>
      <p:ext uri="{BB962C8B-B14F-4D97-AF65-F5344CB8AC3E}">
        <p14:creationId xmlns:p14="http://schemas.microsoft.com/office/powerpoint/2010/main" val="16235419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p:nvPr/>
        </p:nvSpPr>
        <p:spPr>
          <a:xfrm>
            <a:off x="18560" y="8068"/>
            <a:ext cx="3891803"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algn="ctr">
              <a:lnSpc>
                <a:spcPts val="1632"/>
              </a:lnSpc>
              <a:spcBef>
                <a:spcPts val="84"/>
              </a:spcBef>
            </a:pPr>
            <a:endParaRPr lang="en-US" sz="1600" dirty="0">
              <a:latin typeface="Britannic Bold"/>
              <a:cs typeface="Britannic Bold"/>
            </a:endParaRPr>
          </a:p>
        </p:txBody>
      </p:sp>
      <p:sp>
        <p:nvSpPr>
          <p:cNvPr id="6" name="object 6"/>
          <p:cNvSpPr/>
          <p:nvPr/>
        </p:nvSpPr>
        <p:spPr>
          <a:xfrm>
            <a:off x="4037997" y="41408"/>
            <a:ext cx="706124" cy="627050"/>
          </a:xfrm>
          <a:prstGeom prst="rect">
            <a:avLst/>
          </a:prstGeom>
          <a:blipFill>
            <a:blip r:embed="rId2" cstate="print"/>
            <a:stretch>
              <a:fillRect/>
            </a:stretch>
          </a:blipFill>
        </p:spPr>
        <p:txBody>
          <a:bodyPr wrap="square" lIns="0" tIns="0" rIns="0" bIns="0" rtlCol="0"/>
          <a:lstStyle/>
          <a:p>
            <a:endParaRPr sz="1588"/>
          </a:p>
        </p:txBody>
      </p:sp>
      <p:sp>
        <p:nvSpPr>
          <p:cNvPr id="7"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8" name="object 8"/>
          <p:cNvSpPr txBox="1"/>
          <p:nvPr/>
        </p:nvSpPr>
        <p:spPr>
          <a:xfrm>
            <a:off x="5752989" y="84117"/>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latin typeface="Britannic Bold"/>
              <a:cs typeface="Britannic Bold"/>
            </a:endParaRPr>
          </a:p>
        </p:txBody>
      </p:sp>
      <p:sp>
        <p:nvSpPr>
          <p:cNvPr id="9" name="object 5"/>
          <p:cNvSpPr txBox="1"/>
          <p:nvPr/>
        </p:nvSpPr>
        <p:spPr>
          <a:xfrm>
            <a:off x="1049767" y="101389"/>
            <a:ext cx="2059081"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latin typeface="Britannic Bold"/>
              <a:cs typeface="Britannic Bold"/>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79" y="1072054"/>
            <a:ext cx="8655269" cy="578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221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eaLnBrk="1" fontAlgn="auto" hangingPunct="1">
              <a:spcAft>
                <a:spcPts val="0"/>
              </a:spcAft>
              <a:defRPr/>
            </a:pPr>
            <a:r>
              <a:rPr lang="en-US" sz="9600" b="1" dirty="0" smtClean="0">
                <a:latin typeface="Times New Roman" pitchFamily="18" charset="0"/>
                <a:cs typeface="Times New Roman" pitchFamily="18" charset="0"/>
              </a:rPr>
              <a:t>Thank you</a:t>
            </a:r>
            <a:endParaRPr lang="en-US" sz="9600" b="1"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endParaRPr lang="en-US"/>
          </a:p>
        </p:txBody>
      </p:sp>
      <p:pic>
        <p:nvPicPr>
          <p:cNvPr id="13317" name="Content Placeholder 5" descr="bp_1bacteria.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4114800"/>
            <a:ext cx="4648200" cy="2590800"/>
          </a:xfrm>
        </p:spPr>
      </p:pic>
      <p:pic>
        <p:nvPicPr>
          <p:cNvPr id="13318" name="Picture 7" descr="bacter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267200"/>
            <a:ext cx="4495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042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83" y="759251"/>
            <a:ext cx="8828189" cy="827300"/>
          </a:xfrm>
        </p:spPr>
        <p:txBody>
          <a:bodyPr>
            <a:normAutofit fontScale="90000"/>
          </a:bodyPr>
          <a:lstStyle/>
          <a:p>
            <a:r>
              <a:rPr lang="en-US" b="1" dirty="0">
                <a:solidFill>
                  <a:srgbClr val="FF0000"/>
                </a:solidFill>
                <a:latin typeface="+mn-lt"/>
              </a:rPr>
              <a:t>Identification of microorganisms </a:t>
            </a:r>
            <a:r>
              <a:rPr lang="en-US" dirty="0"/>
              <a:t/>
            </a:r>
            <a:br>
              <a:rPr lang="en-US" dirty="0"/>
            </a:br>
            <a:endParaRPr lang="en-US" b="1" dirty="0">
              <a:solidFill>
                <a:srgbClr val="FF0000"/>
              </a:solidFill>
              <a:latin typeface="+mn-lt"/>
            </a:endParaRPr>
          </a:p>
        </p:txBody>
      </p:sp>
      <p:sp>
        <p:nvSpPr>
          <p:cNvPr id="3" name="Content Placeholder 2"/>
          <p:cNvSpPr>
            <a:spLocks noGrp="1"/>
          </p:cNvSpPr>
          <p:nvPr>
            <p:ph idx="1"/>
          </p:nvPr>
        </p:nvSpPr>
        <p:spPr>
          <a:xfrm>
            <a:off x="167425" y="1403797"/>
            <a:ext cx="8803154" cy="4997003"/>
          </a:xfrm>
        </p:spPr>
        <p:txBody>
          <a:bodyPr>
            <a:noAutofit/>
          </a:bodyPr>
          <a:lstStyle/>
          <a:p>
            <a:pPr algn="just">
              <a:buClr>
                <a:srgbClr val="FF0000"/>
              </a:buClr>
              <a:buFont typeface="Wingdings" pitchFamily="2" charset="2"/>
              <a:buChar char="ü"/>
            </a:pPr>
            <a:r>
              <a:rPr lang="en-US" sz="2400" dirty="0"/>
              <a:t> </a:t>
            </a:r>
            <a:r>
              <a:rPr lang="en-US" dirty="0"/>
              <a:t>P</a:t>
            </a:r>
            <a:r>
              <a:rPr lang="en-US" dirty="0" smtClean="0"/>
              <a:t>rovides the name of the organism (to genus or species level), which can help in determining whether it is a safety or spoilage concern or is likely to be heat resistant.</a:t>
            </a:r>
          </a:p>
          <a:p>
            <a:pPr marL="0" indent="0" algn="just">
              <a:buClr>
                <a:srgbClr val="FF0000"/>
              </a:buClr>
              <a:buNone/>
            </a:pPr>
            <a:endParaRPr lang="en-US" dirty="0" smtClean="0"/>
          </a:p>
          <a:p>
            <a:pPr algn="just">
              <a:buClr>
                <a:srgbClr val="FF0000"/>
              </a:buClr>
              <a:buFont typeface="Wingdings" pitchFamily="2" charset="2"/>
              <a:buChar char="ü"/>
            </a:pPr>
            <a:r>
              <a:rPr lang="en-US" dirty="0"/>
              <a:t>Doctors suspect an infection based on </a:t>
            </a:r>
            <a:endParaRPr lang="en-US" dirty="0" smtClean="0"/>
          </a:p>
          <a:p>
            <a:pPr algn="just">
              <a:buClr>
                <a:schemeClr val="accent5"/>
              </a:buClr>
            </a:pPr>
            <a:r>
              <a:rPr lang="en-US" dirty="0" smtClean="0"/>
              <a:t>the </a:t>
            </a:r>
            <a:r>
              <a:rPr lang="en-US" dirty="0"/>
              <a:t>person's </a:t>
            </a:r>
            <a:r>
              <a:rPr lang="en-US" dirty="0" smtClean="0"/>
              <a:t>symptoms.</a:t>
            </a:r>
          </a:p>
          <a:p>
            <a:pPr algn="just">
              <a:buClr>
                <a:schemeClr val="accent5"/>
              </a:buClr>
            </a:pPr>
            <a:r>
              <a:rPr lang="en-US" dirty="0" smtClean="0"/>
              <a:t>physical </a:t>
            </a:r>
            <a:r>
              <a:rPr lang="en-US" dirty="0"/>
              <a:t>examination </a:t>
            </a:r>
            <a:r>
              <a:rPr lang="en-US" dirty="0" smtClean="0"/>
              <a:t>results.</a:t>
            </a:r>
          </a:p>
          <a:p>
            <a:pPr algn="just">
              <a:buClr>
                <a:schemeClr val="accent5"/>
              </a:buClr>
            </a:pPr>
            <a:r>
              <a:rPr lang="en-US" dirty="0" smtClean="0"/>
              <a:t>risk </a:t>
            </a:r>
            <a:r>
              <a:rPr lang="en-US" dirty="0"/>
              <a:t>factors. First, doctors confirm that the person has an infection rather than another type of illness</a:t>
            </a:r>
            <a:r>
              <a:rPr lang="en-US" sz="2400" dirty="0"/>
              <a:t>. </a:t>
            </a:r>
            <a:endParaRPr lang="en-US" sz="2400" dirty="0" smtClean="0"/>
          </a:p>
          <a:p>
            <a:pPr marL="0" indent="0">
              <a:buNone/>
            </a:pPr>
            <a:endParaRPr lang="en-US" sz="2400" dirty="0"/>
          </a:p>
        </p:txBody>
      </p:sp>
      <p:sp>
        <p:nvSpPr>
          <p:cNvPr id="5" name="object 4"/>
          <p:cNvSpPr/>
          <p:nvPr/>
        </p:nvSpPr>
        <p:spPr>
          <a:xfrm>
            <a:off x="18560" y="8068"/>
            <a:ext cx="3891803"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algn="ctr">
              <a:lnSpc>
                <a:spcPts val="1632"/>
              </a:lnSpc>
              <a:spcBef>
                <a:spcPts val="84"/>
              </a:spcBef>
            </a:pPr>
            <a:endParaRPr lang="en-US" sz="1600" dirty="0">
              <a:latin typeface="Britannic Bold"/>
              <a:cs typeface="Britannic Bold"/>
            </a:endParaRPr>
          </a:p>
        </p:txBody>
      </p:sp>
      <p:sp>
        <p:nvSpPr>
          <p:cNvPr id="6"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7" name="object 6"/>
          <p:cNvSpPr/>
          <p:nvPr/>
        </p:nvSpPr>
        <p:spPr>
          <a:xfrm>
            <a:off x="4037997" y="41408"/>
            <a:ext cx="706124" cy="627050"/>
          </a:xfrm>
          <a:prstGeom prst="rect">
            <a:avLst/>
          </a:prstGeom>
          <a:blipFill>
            <a:blip r:embed="rId2" cstate="print"/>
            <a:stretch>
              <a:fillRect/>
            </a:stretch>
          </a:blipFill>
        </p:spPr>
        <p:txBody>
          <a:bodyPr wrap="square" lIns="0" tIns="0" rIns="0" bIns="0" rtlCol="0"/>
          <a:lstStyle/>
          <a:p>
            <a:endParaRPr sz="1588"/>
          </a:p>
        </p:txBody>
      </p:sp>
      <p:sp>
        <p:nvSpPr>
          <p:cNvPr id="8" name="object 5"/>
          <p:cNvSpPr txBox="1"/>
          <p:nvPr/>
        </p:nvSpPr>
        <p:spPr>
          <a:xfrm>
            <a:off x="1049767" y="101389"/>
            <a:ext cx="2059081"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latin typeface="Britannic Bold"/>
              <a:cs typeface="Britannic Bold"/>
            </a:endParaRPr>
          </a:p>
        </p:txBody>
      </p:sp>
      <p:sp>
        <p:nvSpPr>
          <p:cNvPr id="9" name="object 8"/>
          <p:cNvSpPr txBox="1"/>
          <p:nvPr/>
        </p:nvSpPr>
        <p:spPr>
          <a:xfrm>
            <a:off x="5752989" y="84117"/>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latin typeface="Britannic Bold"/>
              <a:cs typeface="Britannic Bold"/>
            </a:endParaRPr>
          </a:p>
        </p:txBody>
      </p:sp>
      <p:pic>
        <p:nvPicPr>
          <p:cNvPr id="10" name="Picture 12"/>
          <p:cNvPicPr>
            <a:picLocks noChangeAspect="1"/>
          </p:cNvPicPr>
          <p:nvPr/>
        </p:nvPicPr>
        <p:blipFill>
          <a:blip r:embed="rId3"/>
          <a:stretch>
            <a:fillRect/>
          </a:stretch>
        </p:blipFill>
        <p:spPr>
          <a:xfrm>
            <a:off x="8335854" y="6400800"/>
            <a:ext cx="806824" cy="451520"/>
          </a:xfrm>
          <a:prstGeom prst="rect">
            <a:avLst/>
          </a:prstGeom>
        </p:spPr>
      </p:pic>
      <p:sp>
        <p:nvSpPr>
          <p:cNvPr id="11"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FF0000"/>
                </a:solidFill>
              </a:rPr>
              <a:t>4</a:t>
            </a:r>
          </a:p>
        </p:txBody>
      </p:sp>
    </p:spTree>
    <p:extLst>
      <p:ext uri="{BB962C8B-B14F-4D97-AF65-F5344CB8AC3E}">
        <p14:creationId xmlns:p14="http://schemas.microsoft.com/office/powerpoint/2010/main" val="1393152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p:nvPr/>
        </p:nvSpPr>
        <p:spPr>
          <a:xfrm>
            <a:off x="18560" y="8068"/>
            <a:ext cx="3891803"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algn="ctr">
              <a:lnSpc>
                <a:spcPts val="1632"/>
              </a:lnSpc>
              <a:spcBef>
                <a:spcPts val="84"/>
              </a:spcBef>
            </a:pPr>
            <a:endParaRPr lang="en-US" sz="1600" dirty="0">
              <a:latin typeface="Britannic Bold"/>
              <a:cs typeface="Britannic Bold"/>
            </a:endParaRPr>
          </a:p>
        </p:txBody>
      </p:sp>
      <p:sp>
        <p:nvSpPr>
          <p:cNvPr id="7" name="object 4"/>
          <p:cNvSpPr/>
          <p:nvPr/>
        </p:nvSpPr>
        <p:spPr>
          <a:xfrm>
            <a:off x="5231941" y="28193"/>
            <a:ext cx="3891803"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algn="ctr">
              <a:lnSpc>
                <a:spcPts val="1632"/>
              </a:lnSpc>
              <a:spcBef>
                <a:spcPts val="84"/>
              </a:spcBef>
            </a:pPr>
            <a:endParaRPr lang="en-US" sz="1600" dirty="0">
              <a:latin typeface="Britannic Bold"/>
              <a:cs typeface="Britannic Bold"/>
            </a:endParaRPr>
          </a:p>
        </p:txBody>
      </p:sp>
      <p:sp>
        <p:nvSpPr>
          <p:cNvPr id="9" name="object 5"/>
          <p:cNvSpPr txBox="1"/>
          <p:nvPr/>
        </p:nvSpPr>
        <p:spPr>
          <a:xfrm>
            <a:off x="1049767" y="101389"/>
            <a:ext cx="2059081"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latin typeface="Britannic Bold"/>
              <a:cs typeface="Britannic Bold"/>
            </a:endParaRPr>
          </a:p>
        </p:txBody>
      </p:sp>
      <p:sp>
        <p:nvSpPr>
          <p:cNvPr id="10" name="object 8"/>
          <p:cNvSpPr txBox="1"/>
          <p:nvPr/>
        </p:nvSpPr>
        <p:spPr>
          <a:xfrm>
            <a:off x="5752989" y="84117"/>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latin typeface="Britannic Bold"/>
              <a:cs typeface="Britannic Bold"/>
            </a:endParaRPr>
          </a:p>
        </p:txBody>
      </p:sp>
      <p:sp>
        <p:nvSpPr>
          <p:cNvPr id="11" name="object 6"/>
          <p:cNvSpPr/>
          <p:nvPr/>
        </p:nvSpPr>
        <p:spPr>
          <a:xfrm>
            <a:off x="4179666" y="41408"/>
            <a:ext cx="706124" cy="627050"/>
          </a:xfrm>
          <a:prstGeom prst="rect">
            <a:avLst/>
          </a:prstGeom>
          <a:blipFill>
            <a:blip r:embed="rId2" cstate="print"/>
            <a:stretch>
              <a:fillRect/>
            </a:stretch>
          </a:blipFill>
        </p:spPr>
        <p:txBody>
          <a:bodyPr wrap="square" lIns="0" tIns="0" rIns="0" bIns="0" rtlCol="0"/>
          <a:lstStyle/>
          <a:p>
            <a:endParaRPr sz="1588"/>
          </a:p>
        </p:txBody>
      </p:sp>
      <p:sp>
        <p:nvSpPr>
          <p:cNvPr id="12"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FF0000"/>
                </a:solidFill>
              </a:rPr>
              <a:t>5</a:t>
            </a:r>
          </a:p>
        </p:txBody>
      </p:sp>
      <p:pic>
        <p:nvPicPr>
          <p:cNvPr id="13" name="Picture 12"/>
          <p:cNvPicPr>
            <a:picLocks noChangeAspect="1"/>
          </p:cNvPicPr>
          <p:nvPr/>
        </p:nvPicPr>
        <p:blipFill>
          <a:blip r:embed="rId3"/>
          <a:stretch>
            <a:fillRect/>
          </a:stretch>
        </p:blipFill>
        <p:spPr>
          <a:xfrm>
            <a:off x="8335854" y="6400800"/>
            <a:ext cx="806824" cy="451520"/>
          </a:xfrm>
          <a:prstGeom prst="rect">
            <a:avLst/>
          </a:prstGeom>
        </p:spPr>
      </p:pic>
      <p:sp>
        <p:nvSpPr>
          <p:cNvPr id="14" name="Content Placeholder 2"/>
          <p:cNvSpPr>
            <a:spLocks noGrp="1"/>
          </p:cNvSpPr>
          <p:nvPr>
            <p:ph idx="1"/>
          </p:nvPr>
        </p:nvSpPr>
        <p:spPr>
          <a:xfrm>
            <a:off x="167425" y="1072056"/>
            <a:ext cx="8787389" cy="5032536"/>
          </a:xfrm>
        </p:spPr>
        <p:txBody>
          <a:bodyPr>
            <a:noAutofit/>
          </a:bodyPr>
          <a:lstStyle/>
          <a:p>
            <a:pPr algn="just">
              <a:lnSpc>
                <a:spcPct val="150000"/>
              </a:lnSpc>
            </a:pPr>
            <a:r>
              <a:rPr lang="en-US" dirty="0" smtClean="0"/>
              <a:t> </a:t>
            </a:r>
            <a:r>
              <a:rPr lang="en-US" dirty="0"/>
              <a:t>Once doctors confirm that the person has an infection, they usually need to know which specific microorganism is causing the infection. Many different microorganisms can cause a given infection. For example, pneumonia can be caused by viruses, bacteria, or, rarely, fungi. The treatment is different for each microorganism.</a:t>
            </a:r>
          </a:p>
          <a:p>
            <a:pPr>
              <a:lnSpc>
                <a:spcPct val="120000"/>
              </a:lnSpc>
              <a:buClr>
                <a:srgbClr val="FF0000"/>
              </a:buClr>
              <a:buFont typeface="Wingdings" pitchFamily="2" charset="2"/>
              <a:buChar char="ü"/>
            </a:pPr>
            <a:endParaRPr lang="en-US" sz="2400" dirty="0" smtClean="0"/>
          </a:p>
        </p:txBody>
      </p:sp>
    </p:spTree>
    <p:extLst>
      <p:ext uri="{BB962C8B-B14F-4D97-AF65-F5344CB8AC3E}">
        <p14:creationId xmlns:p14="http://schemas.microsoft.com/office/powerpoint/2010/main" val="1509411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69" y="606411"/>
            <a:ext cx="8822028" cy="798490"/>
          </a:xfrm>
        </p:spPr>
        <p:txBody>
          <a:bodyPr>
            <a:normAutofit/>
          </a:bodyPr>
          <a:lstStyle/>
          <a:p>
            <a:r>
              <a:rPr lang="en-US" sz="3600" b="1" dirty="0">
                <a:solidFill>
                  <a:srgbClr val="FF0000"/>
                </a:solidFill>
                <a:latin typeface="+mn-lt"/>
              </a:rPr>
              <a:t>Traditional Methods for Identifying Microbes</a:t>
            </a:r>
          </a:p>
        </p:txBody>
      </p:sp>
      <p:sp>
        <p:nvSpPr>
          <p:cNvPr id="5" name="object 4"/>
          <p:cNvSpPr/>
          <p:nvPr/>
        </p:nvSpPr>
        <p:spPr>
          <a:xfrm>
            <a:off x="18560" y="8068"/>
            <a:ext cx="3891803"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algn="ctr">
              <a:lnSpc>
                <a:spcPts val="1632"/>
              </a:lnSpc>
              <a:spcBef>
                <a:spcPts val="84"/>
              </a:spcBef>
            </a:pPr>
            <a:endParaRPr lang="en-US" sz="1600" dirty="0">
              <a:latin typeface="Britannic Bold"/>
              <a:cs typeface="Britannic Bold"/>
            </a:endParaRPr>
          </a:p>
        </p:txBody>
      </p:sp>
      <p:sp>
        <p:nvSpPr>
          <p:cNvPr id="6"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7" name="object 6"/>
          <p:cNvSpPr/>
          <p:nvPr/>
        </p:nvSpPr>
        <p:spPr>
          <a:xfrm>
            <a:off x="4037997" y="41408"/>
            <a:ext cx="706124" cy="627050"/>
          </a:xfrm>
          <a:prstGeom prst="rect">
            <a:avLst/>
          </a:prstGeom>
          <a:blipFill>
            <a:blip r:embed="rId2" cstate="print"/>
            <a:stretch>
              <a:fillRect/>
            </a:stretch>
          </a:blipFill>
        </p:spPr>
        <p:txBody>
          <a:bodyPr wrap="square" lIns="0" tIns="0" rIns="0" bIns="0" rtlCol="0"/>
          <a:lstStyle/>
          <a:p>
            <a:endParaRPr sz="1588"/>
          </a:p>
        </p:txBody>
      </p:sp>
      <p:sp>
        <p:nvSpPr>
          <p:cNvPr id="8" name="object 5"/>
          <p:cNvSpPr txBox="1"/>
          <p:nvPr/>
        </p:nvSpPr>
        <p:spPr>
          <a:xfrm>
            <a:off x="1049767" y="101389"/>
            <a:ext cx="2059081"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latin typeface="Britannic Bold"/>
              <a:cs typeface="Britannic Bold"/>
            </a:endParaRPr>
          </a:p>
        </p:txBody>
      </p:sp>
      <p:sp>
        <p:nvSpPr>
          <p:cNvPr id="9" name="object 8"/>
          <p:cNvSpPr txBox="1"/>
          <p:nvPr/>
        </p:nvSpPr>
        <p:spPr>
          <a:xfrm>
            <a:off x="5752989" y="84117"/>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latin typeface="Britannic Bold"/>
              <a:cs typeface="Britannic Bold"/>
            </a:endParaRPr>
          </a:p>
        </p:txBody>
      </p:sp>
      <p:sp>
        <p:nvSpPr>
          <p:cNvPr id="10"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FF0000"/>
                </a:solidFill>
              </a:rPr>
              <a:t>6</a:t>
            </a:r>
          </a:p>
        </p:txBody>
      </p:sp>
      <p:pic>
        <p:nvPicPr>
          <p:cNvPr id="11" name="Picture 12"/>
          <p:cNvPicPr>
            <a:picLocks noChangeAspect="1"/>
          </p:cNvPicPr>
          <p:nvPr/>
        </p:nvPicPr>
        <p:blipFill>
          <a:blip r:embed="rId3"/>
          <a:stretch>
            <a:fillRect/>
          </a:stretch>
        </p:blipFill>
        <p:spPr>
          <a:xfrm>
            <a:off x="8335854" y="6400800"/>
            <a:ext cx="806824" cy="451520"/>
          </a:xfrm>
          <a:prstGeom prst="rect">
            <a:avLst/>
          </a:prstGeom>
        </p:spPr>
      </p:pic>
      <p:sp>
        <p:nvSpPr>
          <p:cNvPr id="13" name="Content Placeholder 2"/>
          <p:cNvSpPr txBox="1">
            <a:spLocks/>
          </p:cNvSpPr>
          <p:nvPr/>
        </p:nvSpPr>
        <p:spPr>
          <a:xfrm>
            <a:off x="85338" y="1560776"/>
            <a:ext cx="8885241" cy="4908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B0F0"/>
              </a:buClr>
              <a:buNone/>
            </a:pPr>
            <a:r>
              <a:rPr lang="en-US" b="1" dirty="0" smtClean="0">
                <a:solidFill>
                  <a:srgbClr val="FF0000"/>
                </a:solidFill>
              </a:rPr>
              <a:t>Macroscopic </a:t>
            </a:r>
            <a:r>
              <a:rPr lang="en-US" b="1" dirty="0">
                <a:solidFill>
                  <a:srgbClr val="FF0000"/>
                </a:solidFill>
              </a:rPr>
              <a:t>Features</a:t>
            </a:r>
          </a:p>
          <a:p>
            <a:pPr algn="just">
              <a:buClr>
                <a:srgbClr val="00B0F0"/>
              </a:buClr>
            </a:pPr>
            <a:r>
              <a:rPr lang="en-US" dirty="0" smtClean="0"/>
              <a:t>Macroscopic features encompass the overall appearance of a microorganism, including its shape, size, color and </a:t>
            </a:r>
            <a:r>
              <a:rPr lang="en-US" dirty="0"/>
              <a:t>smell (i.e. the features that you can see with the naked eye</a:t>
            </a:r>
            <a:r>
              <a:rPr lang="en-US" dirty="0" smtClean="0"/>
              <a:t>).</a:t>
            </a:r>
          </a:p>
          <a:p>
            <a:pPr marL="0" indent="0" algn="just">
              <a:buClr>
                <a:srgbClr val="00B0F0"/>
              </a:buClr>
              <a:buNone/>
            </a:pPr>
            <a:endParaRPr lang="en-US" dirty="0"/>
          </a:p>
          <a:p>
            <a:pPr algn="just">
              <a:buClr>
                <a:srgbClr val="00B0F0"/>
              </a:buClr>
            </a:pPr>
            <a:r>
              <a:rPr lang="en-US" dirty="0" smtClean="0"/>
              <a:t>You </a:t>
            </a:r>
            <a:r>
              <a:rPr lang="en-US" dirty="0"/>
              <a:t>can often determine the type of microorganism by examining the gross morphological/macroscopic features on an agar culture.</a:t>
            </a:r>
            <a:endParaRPr lang="en-US" dirty="0" smtClean="0"/>
          </a:p>
          <a:p>
            <a:pPr>
              <a:buClr>
                <a:srgbClr val="00B0F0"/>
              </a:buClr>
            </a:pPr>
            <a:endParaRPr lang="en-US" dirty="0"/>
          </a:p>
        </p:txBody>
      </p:sp>
    </p:spTree>
    <p:extLst>
      <p:ext uri="{BB962C8B-B14F-4D97-AF65-F5344CB8AC3E}">
        <p14:creationId xmlns:p14="http://schemas.microsoft.com/office/powerpoint/2010/main" val="3413351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0" y="734092"/>
            <a:ext cx="8953990" cy="824248"/>
          </a:xfrm>
        </p:spPr>
        <p:txBody>
          <a:bodyPr>
            <a:normAutofit/>
          </a:bodyPr>
          <a:lstStyle/>
          <a:p>
            <a:r>
              <a:rPr lang="en-US" sz="3600" b="1" dirty="0">
                <a:solidFill>
                  <a:srgbClr val="FF0000"/>
                </a:solidFill>
                <a:latin typeface="+mn-lt"/>
              </a:rPr>
              <a:t>Shapes of Bacteria</a:t>
            </a:r>
          </a:p>
        </p:txBody>
      </p:sp>
      <p:sp>
        <p:nvSpPr>
          <p:cNvPr id="6" name="object 4"/>
          <p:cNvSpPr/>
          <p:nvPr/>
        </p:nvSpPr>
        <p:spPr>
          <a:xfrm>
            <a:off x="18560" y="8068"/>
            <a:ext cx="3891803"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algn="ctr">
              <a:lnSpc>
                <a:spcPts val="1632"/>
              </a:lnSpc>
              <a:spcBef>
                <a:spcPts val="84"/>
              </a:spcBef>
            </a:pPr>
            <a:endParaRPr lang="en-US" sz="1600" dirty="0">
              <a:latin typeface="Britannic Bold"/>
              <a:cs typeface="Britannic Bold"/>
            </a:endParaRPr>
          </a:p>
        </p:txBody>
      </p:sp>
      <p:sp>
        <p:nvSpPr>
          <p:cNvPr id="7"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8" name="object 5"/>
          <p:cNvSpPr txBox="1"/>
          <p:nvPr/>
        </p:nvSpPr>
        <p:spPr>
          <a:xfrm>
            <a:off x="1049767" y="101389"/>
            <a:ext cx="2059081"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latin typeface="Britannic Bold"/>
              <a:cs typeface="Britannic Bold"/>
            </a:endParaRPr>
          </a:p>
        </p:txBody>
      </p:sp>
      <p:sp>
        <p:nvSpPr>
          <p:cNvPr id="9" name="object 8"/>
          <p:cNvSpPr txBox="1"/>
          <p:nvPr/>
        </p:nvSpPr>
        <p:spPr>
          <a:xfrm>
            <a:off x="5752989" y="84117"/>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latin typeface="Britannic Bold"/>
              <a:cs typeface="Britannic Bold"/>
            </a:endParaRPr>
          </a:p>
        </p:txBody>
      </p:sp>
      <p:sp>
        <p:nvSpPr>
          <p:cNvPr id="10" name="object 6"/>
          <p:cNvSpPr/>
          <p:nvPr/>
        </p:nvSpPr>
        <p:spPr>
          <a:xfrm>
            <a:off x="4037997" y="41408"/>
            <a:ext cx="706124" cy="627050"/>
          </a:xfrm>
          <a:prstGeom prst="rect">
            <a:avLst/>
          </a:prstGeom>
          <a:blipFill>
            <a:blip r:embed="rId2" cstate="print"/>
            <a:stretch>
              <a:fillRect/>
            </a:stretch>
          </a:blipFill>
        </p:spPr>
        <p:txBody>
          <a:bodyPr wrap="square" lIns="0" tIns="0" rIns="0" bIns="0" rtlCol="0"/>
          <a:lstStyle/>
          <a:p>
            <a:endParaRPr sz="1588"/>
          </a:p>
        </p:txBody>
      </p:sp>
      <p:sp>
        <p:nvSpPr>
          <p:cNvPr id="12" name="Title 1"/>
          <p:cNvSpPr txBox="1">
            <a:spLocks/>
          </p:cNvSpPr>
          <p:nvPr/>
        </p:nvSpPr>
        <p:spPr>
          <a:xfrm>
            <a:off x="157831" y="1410984"/>
            <a:ext cx="6728913" cy="34527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FF0000"/>
              </a:buClr>
            </a:pPr>
            <a:r>
              <a:rPr lang="en-US" sz="2800" dirty="0" smtClean="0">
                <a:latin typeface="+mn-lt"/>
              </a:rPr>
              <a:t>Basic </a:t>
            </a:r>
            <a:r>
              <a:rPr lang="en-US" sz="2800" dirty="0">
                <a:latin typeface="+mn-lt"/>
              </a:rPr>
              <a:t>shapes</a:t>
            </a:r>
          </a:p>
          <a:p>
            <a:pPr>
              <a:buClr>
                <a:srgbClr val="FF0000"/>
              </a:buClr>
            </a:pPr>
            <a:r>
              <a:rPr lang="en-US" sz="2800" dirty="0">
                <a:latin typeface="+mn-lt"/>
              </a:rPr>
              <a:t>1. </a:t>
            </a:r>
            <a:r>
              <a:rPr lang="en-US" sz="2800" dirty="0" err="1">
                <a:latin typeface="+mn-lt"/>
              </a:rPr>
              <a:t>Coccus</a:t>
            </a:r>
            <a:r>
              <a:rPr lang="en-US" sz="2800" dirty="0">
                <a:latin typeface="+mn-lt"/>
              </a:rPr>
              <a:t> (pl. </a:t>
            </a:r>
            <a:r>
              <a:rPr lang="en-US" sz="2800" dirty="0" err="1">
                <a:latin typeface="+mn-lt"/>
              </a:rPr>
              <a:t>cocci</a:t>
            </a:r>
            <a:r>
              <a:rPr lang="en-US" sz="2800" dirty="0">
                <a:latin typeface="+mn-lt"/>
              </a:rPr>
              <a:t>)– round or spherical</a:t>
            </a:r>
          </a:p>
          <a:p>
            <a:pPr>
              <a:buClr>
                <a:srgbClr val="FF0000"/>
              </a:buClr>
            </a:pPr>
            <a:r>
              <a:rPr lang="en-US" sz="2800" dirty="0">
                <a:latin typeface="+mn-lt"/>
              </a:rPr>
              <a:t>2. Bacillus (pl. bacilli) – rod or cylindrical</a:t>
            </a:r>
          </a:p>
          <a:p>
            <a:pPr>
              <a:buClr>
                <a:srgbClr val="FF0000"/>
              </a:buClr>
            </a:pPr>
            <a:r>
              <a:rPr lang="en-US" sz="2800" dirty="0">
                <a:latin typeface="+mn-lt"/>
              </a:rPr>
              <a:t>3. </a:t>
            </a:r>
            <a:r>
              <a:rPr lang="en-US" sz="2800" dirty="0" err="1">
                <a:latin typeface="+mn-lt"/>
              </a:rPr>
              <a:t>Spirillum</a:t>
            </a:r>
            <a:r>
              <a:rPr lang="en-US" sz="2800" dirty="0">
                <a:latin typeface="+mn-lt"/>
              </a:rPr>
              <a:t> (pl. </a:t>
            </a:r>
            <a:r>
              <a:rPr lang="en-US" sz="2800" dirty="0" err="1">
                <a:latin typeface="+mn-lt"/>
              </a:rPr>
              <a:t>spirlli</a:t>
            </a:r>
            <a:r>
              <a:rPr lang="en-US" sz="2800" dirty="0">
                <a:latin typeface="+mn-lt"/>
              </a:rPr>
              <a:t>) – spiral </a:t>
            </a:r>
            <a:endParaRPr lang="en-US" sz="2800" dirty="0" smtClean="0">
              <a:latin typeface="+mn-lt"/>
            </a:endParaRPr>
          </a:p>
          <a:p>
            <a:pPr>
              <a:buClr>
                <a:srgbClr val="FF0000"/>
              </a:buClr>
            </a:pPr>
            <a:endParaRPr lang="en-US" sz="2800" dirty="0" smtClean="0">
              <a:latin typeface="+mn-lt"/>
            </a:endParaRPr>
          </a:p>
          <a:p>
            <a:pPr marL="457200" indent="-457200">
              <a:buClr>
                <a:srgbClr val="FF0000"/>
              </a:buClr>
              <a:buFont typeface="Arial" pitchFamily="34" charset="0"/>
              <a:buChar char="•"/>
            </a:pPr>
            <a:endParaRPr lang="en-US" sz="2800" dirty="0" smtClean="0">
              <a:latin typeface="+mn-lt"/>
            </a:endParaRPr>
          </a:p>
        </p:txBody>
      </p:sp>
      <p:sp>
        <p:nvSpPr>
          <p:cNvPr id="13"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IQ" sz="3200" b="1" dirty="0" smtClean="0">
                <a:solidFill>
                  <a:srgbClr val="FF0000"/>
                </a:solidFill>
              </a:rPr>
              <a:t>7</a:t>
            </a:r>
            <a:endParaRPr lang="en-US" sz="3200" b="1" dirty="0">
              <a:solidFill>
                <a:srgbClr val="FF0000"/>
              </a:solidFill>
            </a:endParaRPr>
          </a:p>
        </p:txBody>
      </p:sp>
      <p:pic>
        <p:nvPicPr>
          <p:cNvPr id="14" name="Picture 12"/>
          <p:cNvPicPr>
            <a:picLocks noChangeAspect="1"/>
          </p:cNvPicPr>
          <p:nvPr/>
        </p:nvPicPr>
        <p:blipFill>
          <a:blip r:embed="rId3"/>
          <a:stretch>
            <a:fillRect/>
          </a:stretch>
        </p:blipFill>
        <p:spPr>
          <a:xfrm>
            <a:off x="8335854" y="6400800"/>
            <a:ext cx="806824" cy="451520"/>
          </a:xfrm>
          <a:prstGeom prst="rect">
            <a:avLst/>
          </a:prstGeom>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5801" t="26508" r="23664" b="15733"/>
          <a:stretch/>
        </p:blipFill>
        <p:spPr bwMode="auto">
          <a:xfrm>
            <a:off x="6432331" y="1024758"/>
            <a:ext cx="2698144" cy="211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6251" t="33082" r="5773" b="38901"/>
          <a:stretch/>
        </p:blipFill>
        <p:spPr bwMode="auto">
          <a:xfrm>
            <a:off x="191986" y="4091187"/>
            <a:ext cx="8844455" cy="204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294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p:nvPr/>
        </p:nvSpPr>
        <p:spPr>
          <a:xfrm>
            <a:off x="18560" y="8068"/>
            <a:ext cx="3891803"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algn="ctr">
              <a:lnSpc>
                <a:spcPts val="1632"/>
              </a:lnSpc>
              <a:spcBef>
                <a:spcPts val="84"/>
              </a:spcBef>
            </a:pPr>
            <a:endParaRPr lang="en-US" sz="1600" dirty="0">
              <a:latin typeface="Britannic Bold"/>
              <a:cs typeface="Britannic Bold"/>
            </a:endParaRPr>
          </a:p>
        </p:txBody>
      </p:sp>
      <p:sp>
        <p:nvSpPr>
          <p:cNvPr id="6" name="object 6"/>
          <p:cNvSpPr/>
          <p:nvPr/>
        </p:nvSpPr>
        <p:spPr>
          <a:xfrm>
            <a:off x="4037997" y="41408"/>
            <a:ext cx="706124" cy="627050"/>
          </a:xfrm>
          <a:prstGeom prst="rect">
            <a:avLst/>
          </a:prstGeom>
          <a:blipFill>
            <a:blip r:embed="rId2" cstate="print"/>
            <a:stretch>
              <a:fillRect/>
            </a:stretch>
          </a:blipFill>
        </p:spPr>
        <p:txBody>
          <a:bodyPr wrap="square" lIns="0" tIns="0" rIns="0" bIns="0" rtlCol="0"/>
          <a:lstStyle/>
          <a:p>
            <a:endParaRPr sz="1588"/>
          </a:p>
        </p:txBody>
      </p:sp>
      <p:sp>
        <p:nvSpPr>
          <p:cNvPr id="7"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8" name="object 8"/>
          <p:cNvSpPr txBox="1"/>
          <p:nvPr/>
        </p:nvSpPr>
        <p:spPr>
          <a:xfrm>
            <a:off x="5752989" y="84117"/>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latin typeface="Britannic Bold"/>
              <a:cs typeface="Britannic Bold"/>
            </a:endParaRPr>
          </a:p>
        </p:txBody>
      </p:sp>
      <p:sp>
        <p:nvSpPr>
          <p:cNvPr id="9" name="object 5"/>
          <p:cNvSpPr txBox="1"/>
          <p:nvPr/>
        </p:nvSpPr>
        <p:spPr>
          <a:xfrm>
            <a:off x="1049767" y="101389"/>
            <a:ext cx="2059081"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latin typeface="Britannic Bold"/>
              <a:cs typeface="Britannic Bold"/>
            </a:endParaRPr>
          </a:p>
        </p:txBody>
      </p:sp>
      <p:pic>
        <p:nvPicPr>
          <p:cNvPr id="10" name="Picture 12"/>
          <p:cNvPicPr>
            <a:picLocks noChangeAspect="1"/>
          </p:cNvPicPr>
          <p:nvPr/>
        </p:nvPicPr>
        <p:blipFill>
          <a:blip r:embed="rId3"/>
          <a:stretch>
            <a:fillRect/>
          </a:stretch>
        </p:blipFill>
        <p:spPr>
          <a:xfrm>
            <a:off x="8335854" y="6400800"/>
            <a:ext cx="806824" cy="451520"/>
          </a:xfrm>
          <a:prstGeom prst="rect">
            <a:avLst/>
          </a:prstGeom>
        </p:spPr>
      </p:pic>
      <p:sp>
        <p:nvSpPr>
          <p:cNvPr id="13" name="Title 1"/>
          <p:cNvSpPr txBox="1">
            <a:spLocks/>
          </p:cNvSpPr>
          <p:nvPr/>
        </p:nvSpPr>
        <p:spPr>
          <a:xfrm>
            <a:off x="3910363" y="6362164"/>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IQ" sz="3200" b="1" dirty="0" smtClean="0">
                <a:solidFill>
                  <a:srgbClr val="FF0000"/>
                </a:solidFill>
              </a:rPr>
              <a:t>8</a:t>
            </a:r>
            <a:endParaRPr lang="en-US" sz="3200" b="1" dirty="0">
              <a:solidFill>
                <a:srgbClr val="FF0000"/>
              </a:solidFill>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353" t="23190" r="11546" b="9138"/>
          <a:stretch/>
        </p:blipFill>
        <p:spPr bwMode="auto">
          <a:xfrm>
            <a:off x="378372" y="1229710"/>
            <a:ext cx="8529145" cy="49503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48428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p:nvPr/>
        </p:nvSpPr>
        <p:spPr>
          <a:xfrm>
            <a:off x="18560" y="8068"/>
            <a:ext cx="3891803" cy="672353"/>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algn="ctr">
              <a:lnSpc>
                <a:spcPts val="1632"/>
              </a:lnSpc>
              <a:spcBef>
                <a:spcPts val="84"/>
              </a:spcBef>
            </a:pPr>
            <a:endParaRPr lang="en-US" sz="1600" dirty="0">
              <a:latin typeface="Britannic Bold"/>
              <a:cs typeface="Britannic Bold"/>
            </a:endParaRPr>
          </a:p>
        </p:txBody>
      </p:sp>
      <p:sp>
        <p:nvSpPr>
          <p:cNvPr id="6" name="object 6"/>
          <p:cNvSpPr/>
          <p:nvPr/>
        </p:nvSpPr>
        <p:spPr>
          <a:xfrm>
            <a:off x="4037997" y="41408"/>
            <a:ext cx="706124" cy="627050"/>
          </a:xfrm>
          <a:prstGeom prst="rect">
            <a:avLst/>
          </a:prstGeom>
          <a:blipFill>
            <a:blip r:embed="rId2" cstate="print"/>
            <a:stretch>
              <a:fillRect/>
            </a:stretch>
          </a:blipFill>
        </p:spPr>
        <p:txBody>
          <a:bodyPr wrap="square" lIns="0" tIns="0" rIns="0" bIns="0" rtlCol="0"/>
          <a:lstStyle/>
          <a:p>
            <a:endParaRPr sz="1588"/>
          </a:p>
        </p:txBody>
      </p:sp>
      <p:sp>
        <p:nvSpPr>
          <p:cNvPr id="7" name="object 7"/>
          <p:cNvSpPr/>
          <p:nvPr/>
        </p:nvSpPr>
        <p:spPr>
          <a:xfrm>
            <a:off x="4902496" y="6724"/>
            <a:ext cx="4227979" cy="663388"/>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sz="1588"/>
          </a:p>
        </p:txBody>
      </p:sp>
      <p:sp>
        <p:nvSpPr>
          <p:cNvPr id="8" name="object 8"/>
          <p:cNvSpPr txBox="1"/>
          <p:nvPr/>
        </p:nvSpPr>
        <p:spPr>
          <a:xfrm>
            <a:off x="5752989" y="84117"/>
            <a:ext cx="2267510" cy="442618"/>
          </a:xfrm>
          <a:prstGeom prst="rect">
            <a:avLst/>
          </a:prstGeom>
        </p:spPr>
        <p:txBody>
          <a:bodyPr vert="horz" wrap="square" lIns="0" tIns="31937" rIns="0" bIns="0" rtlCol="0">
            <a:spAutoFit/>
          </a:bodyPr>
          <a:lstStyle/>
          <a:p>
            <a:pPr marL="200595" marR="4483" indent="-189950">
              <a:lnSpc>
                <a:spcPts val="1553"/>
              </a:lnSpc>
              <a:spcBef>
                <a:spcPts val="251"/>
              </a:spcBef>
            </a:pPr>
            <a:r>
              <a:rPr sz="1412" spc="-4" dirty="0">
                <a:solidFill>
                  <a:srgbClr val="001F5F"/>
                </a:solidFill>
                <a:latin typeface="Britannic Bold"/>
                <a:cs typeface="Britannic Bold"/>
              </a:rPr>
              <a:t>Ministry of </a:t>
            </a:r>
            <a:r>
              <a:rPr sz="1412" dirty="0">
                <a:solidFill>
                  <a:srgbClr val="001F5F"/>
                </a:solidFill>
                <a:latin typeface="Britannic Bold"/>
                <a:cs typeface="Britannic Bold"/>
              </a:rPr>
              <a:t>higher</a:t>
            </a:r>
            <a:r>
              <a:rPr sz="1412" spc="-49" dirty="0">
                <a:solidFill>
                  <a:srgbClr val="001F5F"/>
                </a:solidFill>
                <a:latin typeface="Britannic Bold"/>
                <a:cs typeface="Britannic Bold"/>
              </a:rPr>
              <a:t> </a:t>
            </a:r>
            <a:r>
              <a:rPr sz="1412" spc="-4" dirty="0">
                <a:solidFill>
                  <a:srgbClr val="001F5F"/>
                </a:solidFill>
                <a:latin typeface="Britannic Bold"/>
                <a:cs typeface="Britannic Bold"/>
              </a:rPr>
              <a:t>Education  </a:t>
            </a:r>
            <a:r>
              <a:rPr sz="1412" spc="-9" dirty="0">
                <a:solidFill>
                  <a:srgbClr val="001F5F"/>
                </a:solidFill>
                <a:latin typeface="Britannic Bold"/>
                <a:cs typeface="Britannic Bold"/>
              </a:rPr>
              <a:t>and </a:t>
            </a:r>
            <a:r>
              <a:rPr sz="1412" spc="-4" dirty="0">
                <a:solidFill>
                  <a:srgbClr val="001F5F"/>
                </a:solidFill>
                <a:latin typeface="Britannic Bold"/>
                <a:cs typeface="Britannic Bold"/>
              </a:rPr>
              <a:t>Scientific</a:t>
            </a:r>
            <a:r>
              <a:rPr sz="1412" spc="-13" dirty="0">
                <a:solidFill>
                  <a:srgbClr val="001F5F"/>
                </a:solidFill>
                <a:latin typeface="Britannic Bold"/>
                <a:cs typeface="Britannic Bold"/>
              </a:rPr>
              <a:t> </a:t>
            </a:r>
            <a:r>
              <a:rPr sz="1412" spc="-4" dirty="0">
                <a:solidFill>
                  <a:srgbClr val="001F5F"/>
                </a:solidFill>
                <a:latin typeface="Britannic Bold"/>
                <a:cs typeface="Britannic Bold"/>
              </a:rPr>
              <a:t>Research</a:t>
            </a:r>
            <a:endParaRPr sz="1412" dirty="0">
              <a:latin typeface="Britannic Bold"/>
              <a:cs typeface="Britannic Bold"/>
            </a:endParaRPr>
          </a:p>
        </p:txBody>
      </p:sp>
      <p:sp>
        <p:nvSpPr>
          <p:cNvPr id="9" name="object 5"/>
          <p:cNvSpPr txBox="1"/>
          <p:nvPr/>
        </p:nvSpPr>
        <p:spPr>
          <a:xfrm>
            <a:off x="1049767" y="101389"/>
            <a:ext cx="2059081" cy="421119"/>
          </a:xfrm>
          <a:prstGeom prst="rect">
            <a:avLst/>
          </a:prstGeom>
        </p:spPr>
        <p:txBody>
          <a:bodyPr vert="horz" wrap="square" lIns="0" tIns="10646" rIns="0" bIns="0" rtlCol="0">
            <a:spAutoFit/>
          </a:bodyPr>
          <a:lstStyle/>
          <a:p>
            <a:pPr algn="ctr">
              <a:lnSpc>
                <a:spcPts val="1632"/>
              </a:lnSpc>
              <a:spcBef>
                <a:spcPts val="84"/>
              </a:spcBef>
            </a:pPr>
            <a:r>
              <a:rPr sz="1412" spc="-4" dirty="0">
                <a:solidFill>
                  <a:srgbClr val="001F5F"/>
                </a:solidFill>
                <a:latin typeface="Britannic Bold"/>
                <a:cs typeface="Britannic Bold"/>
              </a:rPr>
              <a:t>University of</a:t>
            </a:r>
            <a:r>
              <a:rPr sz="1412" spc="-22" dirty="0">
                <a:solidFill>
                  <a:srgbClr val="001F5F"/>
                </a:solidFill>
                <a:latin typeface="Britannic Bold"/>
                <a:cs typeface="Britannic Bold"/>
              </a:rPr>
              <a:t> </a:t>
            </a:r>
            <a:r>
              <a:rPr sz="1412" spc="-4" dirty="0">
                <a:solidFill>
                  <a:srgbClr val="001F5F"/>
                </a:solidFill>
                <a:latin typeface="Britannic Bold"/>
                <a:cs typeface="Britannic Bold"/>
              </a:rPr>
              <a:t>Basrah</a:t>
            </a:r>
            <a:endParaRPr sz="1412" dirty="0">
              <a:latin typeface="Britannic Bold"/>
              <a:cs typeface="Britannic Bold"/>
            </a:endParaRPr>
          </a:p>
          <a:p>
            <a:pPr algn="ctr">
              <a:lnSpc>
                <a:spcPts val="1632"/>
              </a:lnSpc>
            </a:pPr>
            <a:r>
              <a:rPr sz="1412" spc="-4" dirty="0">
                <a:solidFill>
                  <a:srgbClr val="001F5F"/>
                </a:solidFill>
                <a:latin typeface="Britannic Bold"/>
                <a:cs typeface="Britannic Bold"/>
              </a:rPr>
              <a:t>Al-Zahraa </a:t>
            </a:r>
            <a:r>
              <a:rPr sz="1412" dirty="0">
                <a:solidFill>
                  <a:srgbClr val="001F5F"/>
                </a:solidFill>
                <a:latin typeface="Britannic Bold"/>
                <a:cs typeface="Britannic Bold"/>
              </a:rPr>
              <a:t>Medical</a:t>
            </a:r>
            <a:r>
              <a:rPr sz="1412" spc="-62" dirty="0">
                <a:solidFill>
                  <a:srgbClr val="001F5F"/>
                </a:solidFill>
                <a:latin typeface="Britannic Bold"/>
                <a:cs typeface="Britannic Bold"/>
              </a:rPr>
              <a:t> </a:t>
            </a:r>
            <a:r>
              <a:rPr sz="1412" spc="-4" dirty="0">
                <a:solidFill>
                  <a:srgbClr val="001F5F"/>
                </a:solidFill>
                <a:latin typeface="Britannic Bold"/>
                <a:cs typeface="Britannic Bold"/>
              </a:rPr>
              <a:t>College</a:t>
            </a:r>
            <a:endParaRPr sz="1412" dirty="0">
              <a:latin typeface="Britannic Bold"/>
              <a:cs typeface="Britannic Bold"/>
            </a:endParaRPr>
          </a:p>
        </p:txBody>
      </p:sp>
      <p:sp>
        <p:nvSpPr>
          <p:cNvPr id="2" name="مستطيل 1"/>
          <p:cNvSpPr/>
          <p:nvPr/>
        </p:nvSpPr>
        <p:spPr>
          <a:xfrm>
            <a:off x="151042" y="611483"/>
            <a:ext cx="8046883" cy="584775"/>
          </a:xfrm>
          <a:prstGeom prst="rect">
            <a:avLst/>
          </a:prstGeom>
        </p:spPr>
        <p:txBody>
          <a:bodyPr wrap="none">
            <a:spAutoFit/>
          </a:bodyPr>
          <a:lstStyle/>
          <a:p>
            <a:r>
              <a:rPr lang="en-US" sz="3200" b="1" dirty="0">
                <a:solidFill>
                  <a:srgbClr val="FF0000"/>
                </a:solidFill>
              </a:rPr>
              <a:t>What does bacteria look like on an agar plate?</a:t>
            </a:r>
          </a:p>
        </p:txBody>
      </p:sp>
      <p:sp>
        <p:nvSpPr>
          <p:cNvPr id="3" name="مستطيل 2"/>
          <p:cNvSpPr/>
          <p:nvPr/>
        </p:nvSpPr>
        <p:spPr>
          <a:xfrm>
            <a:off x="151042" y="1135133"/>
            <a:ext cx="5601947" cy="5693866"/>
          </a:xfrm>
          <a:prstGeom prst="rect">
            <a:avLst/>
          </a:prstGeom>
        </p:spPr>
        <p:txBody>
          <a:bodyPr wrap="square">
            <a:spAutoFit/>
          </a:bodyPr>
          <a:lstStyle/>
          <a:p>
            <a:pPr marL="457200" indent="-457200" algn="just">
              <a:buFont typeface="Wingdings" pitchFamily="2" charset="2"/>
              <a:buChar char="Ø"/>
            </a:pPr>
            <a:r>
              <a:rPr lang="en-US" sz="2800" dirty="0" smtClean="0"/>
              <a:t>On </a:t>
            </a:r>
            <a:r>
              <a:rPr lang="en-US" sz="2800" dirty="0"/>
              <a:t>agar plates, bacteria grow in collections of cells called colonies. Each colony arises from a single bacterium or a few bacteria. Although individual cells are too small to be viewed, masses of cells can be observed. Colonies can have different forms, margins, elevations, and </a:t>
            </a:r>
            <a:r>
              <a:rPr lang="en-US" sz="2800" dirty="0" smtClean="0"/>
              <a:t>colors.</a:t>
            </a:r>
          </a:p>
          <a:p>
            <a:pPr algn="just"/>
            <a:endParaRPr lang="en-US" sz="2800" dirty="0"/>
          </a:p>
          <a:p>
            <a:pPr marL="457200" indent="-457200" algn="just">
              <a:buFont typeface="Wingdings" pitchFamily="2" charset="2"/>
              <a:buChar char="Ø"/>
            </a:pPr>
            <a:r>
              <a:rPr lang="en-US" sz="2800" dirty="0" smtClean="0"/>
              <a:t>Most </a:t>
            </a:r>
            <a:r>
              <a:rPr lang="en-US" sz="2800" dirty="0"/>
              <a:t>bacterial colonies appear white, cream, or yellow in color, and fairly circular in shape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834" y="1224351"/>
            <a:ext cx="3202641" cy="4687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2"/>
          <p:cNvPicPr>
            <a:picLocks noChangeAspect="1"/>
          </p:cNvPicPr>
          <p:nvPr/>
        </p:nvPicPr>
        <p:blipFill>
          <a:blip r:embed="rId4"/>
          <a:stretch>
            <a:fillRect/>
          </a:stretch>
        </p:blipFill>
        <p:spPr>
          <a:xfrm>
            <a:off x="8332086" y="6027068"/>
            <a:ext cx="806824" cy="806824"/>
          </a:xfrm>
          <a:prstGeom prst="rect">
            <a:avLst/>
          </a:prstGeom>
        </p:spPr>
      </p:pic>
      <p:sp>
        <p:nvSpPr>
          <p:cNvPr id="12" name="Title 1"/>
          <p:cNvSpPr txBox="1">
            <a:spLocks/>
          </p:cNvSpPr>
          <p:nvPr/>
        </p:nvSpPr>
        <p:spPr>
          <a:xfrm>
            <a:off x="4485617" y="6295012"/>
            <a:ext cx="833758" cy="618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IQ" sz="3200" b="1" dirty="0" smtClean="0">
                <a:solidFill>
                  <a:srgbClr val="FF0000"/>
                </a:solidFill>
              </a:rPr>
              <a:t>9</a:t>
            </a:r>
            <a:endParaRPr lang="en-US" sz="3200" b="1" dirty="0">
              <a:solidFill>
                <a:srgbClr val="FF0000"/>
              </a:solidFill>
            </a:endParaRPr>
          </a:p>
        </p:txBody>
      </p:sp>
    </p:spTree>
    <p:extLst>
      <p:ext uri="{BB962C8B-B14F-4D97-AF65-F5344CB8AC3E}">
        <p14:creationId xmlns:p14="http://schemas.microsoft.com/office/powerpoint/2010/main" val="1530699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1573</TotalTime>
  <Words>2368</Words>
  <Application>Microsoft Office PowerPoint</Application>
  <PresentationFormat>عرض على الشاشة (3:4)‏</PresentationFormat>
  <Paragraphs>272</Paragraphs>
  <Slides>34</Slides>
  <Notes>3</Notes>
  <HiddenSlides>0</HiddenSlides>
  <MMClips>0</MMClips>
  <ScaleCrop>false</ScaleCrop>
  <HeadingPairs>
    <vt:vector size="4" baseType="variant">
      <vt:variant>
        <vt:lpstr>نسق</vt:lpstr>
      </vt:variant>
      <vt:variant>
        <vt:i4>1</vt:i4>
      </vt:variant>
      <vt:variant>
        <vt:lpstr>عناوين الشرائح</vt:lpstr>
      </vt:variant>
      <vt:variant>
        <vt:i4>34</vt:i4>
      </vt:variant>
    </vt:vector>
  </HeadingPairs>
  <TitlesOfParts>
    <vt:vector size="35" baseType="lpstr">
      <vt:lpstr>Office Theme</vt:lpstr>
      <vt:lpstr>عرض تقديمي في PowerPoint</vt:lpstr>
      <vt:lpstr>عرض تقديمي في PowerPoint</vt:lpstr>
      <vt:lpstr>Define microbes</vt:lpstr>
      <vt:lpstr>Identification of microorganisms  </vt:lpstr>
      <vt:lpstr>عرض تقديمي في PowerPoint</vt:lpstr>
      <vt:lpstr>Traditional Methods for Identifying Microbes</vt:lpstr>
      <vt:lpstr>Shapes of Bacteria</vt:lpstr>
      <vt:lpstr>عرض تقديمي في PowerPoint</vt:lpstr>
      <vt:lpstr>عرض تقديمي في PowerPoint</vt:lpstr>
      <vt:lpstr>Staining and Microscopy </vt:lpstr>
      <vt:lpstr>عرض تقديمي في PowerPoint</vt:lpstr>
      <vt:lpstr>عرض تقديمي في PowerPoint</vt:lpstr>
      <vt:lpstr>عرض تقديمي في PowerPoint</vt:lpstr>
      <vt:lpstr>Endospore Staining</vt:lpstr>
      <vt:lpstr>Ziehl-Neelsen Staining</vt:lpstr>
      <vt:lpstr>Samples for Testing</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Thank you</vt:lpstr>
    </vt:vector>
  </TitlesOfParts>
  <Company>rg-adguard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Hussein Abdul-Sada</dc:creator>
  <cp:lastModifiedBy>Maher</cp:lastModifiedBy>
  <cp:revision>195</cp:revision>
  <dcterms:created xsi:type="dcterms:W3CDTF">2021-06-16T19:49:02Z</dcterms:created>
  <dcterms:modified xsi:type="dcterms:W3CDTF">2025-09-29T08:29:45Z</dcterms:modified>
</cp:coreProperties>
</file>